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6" r:id="rId3"/>
    <p:sldId id="258" r:id="rId4"/>
    <p:sldId id="260" r:id="rId5"/>
    <p:sldId id="261" r:id="rId6"/>
    <p:sldId id="262" r:id="rId7"/>
    <p:sldId id="263" r:id="rId8"/>
    <p:sldId id="264"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765" autoAdjust="0"/>
  </p:normalViewPr>
  <p:slideViewPr>
    <p:cSldViewPr snapToGrid="0">
      <p:cViewPr varScale="1">
        <p:scale>
          <a:sx n="100" d="100"/>
          <a:sy n="100"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DDE7A-6854-45DA-85E4-4F9749C044C5}" type="datetimeFigureOut">
              <a:rPr lang="en-GB" smtClean="0"/>
              <a:t>12/05/2023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39EE8-67F8-497C-BF25-2F40F714253B}" type="slidenum">
              <a:rPr lang="en-GB" smtClean="0"/>
              <a:t>‹#›</a:t>
            </a:fld>
            <a:endParaRPr lang="en-GB"/>
          </a:p>
        </p:txBody>
      </p:sp>
    </p:spTree>
    <p:extLst>
      <p:ext uri="{BB962C8B-B14F-4D97-AF65-F5344CB8AC3E}">
        <p14:creationId xmlns:p14="http://schemas.microsoft.com/office/powerpoint/2010/main" val="44011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840E3C-81CB-445F-8DC2-9AD2F61DCC2E}"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323742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40E3C-81CB-445F-8DC2-9AD2F61DCC2E}"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103506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40E3C-81CB-445F-8DC2-9AD2F61DCC2E}"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41054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840E3C-81CB-445F-8DC2-9AD2F61DCC2E}"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377994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840E3C-81CB-445F-8DC2-9AD2F61DCC2E}"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407264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840E3C-81CB-445F-8DC2-9AD2F61DCC2E}"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306478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840E3C-81CB-445F-8DC2-9AD2F61DCC2E}" type="datetimeFigureOut">
              <a:rPr lang="en-GB" smtClean="0"/>
              <a:t>12/05/2023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209097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840E3C-81CB-445F-8DC2-9AD2F61DCC2E}"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187801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40E3C-81CB-445F-8DC2-9AD2F61DCC2E}" type="datetimeFigureOut">
              <a:rPr lang="en-GB" smtClean="0"/>
              <a:t>12/05/2023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30688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840E3C-81CB-445F-8DC2-9AD2F61DCC2E}"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228199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840E3C-81CB-445F-8DC2-9AD2F61DCC2E}"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9680B6-0E09-4E10-9C83-0338BC16AF80}" type="slidenum">
              <a:rPr lang="en-GB" smtClean="0"/>
              <a:t>‹#›</a:t>
            </a:fld>
            <a:endParaRPr lang="en-GB"/>
          </a:p>
        </p:txBody>
      </p:sp>
    </p:spTree>
    <p:extLst>
      <p:ext uri="{BB962C8B-B14F-4D97-AF65-F5344CB8AC3E}">
        <p14:creationId xmlns:p14="http://schemas.microsoft.com/office/powerpoint/2010/main" val="182605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2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40E3C-81CB-445F-8DC2-9AD2F61DCC2E}" type="datetimeFigureOut">
              <a:rPr lang="en-GB" smtClean="0"/>
              <a:t>12/05/2023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680B6-0E09-4E10-9C83-0338BC16AF80}" type="slidenum">
              <a:rPr lang="en-GB" smtClean="0"/>
              <a:t>‹#›</a:t>
            </a:fld>
            <a:endParaRPr lang="en-GB"/>
          </a:p>
        </p:txBody>
      </p:sp>
    </p:spTree>
    <p:extLst>
      <p:ext uri="{BB962C8B-B14F-4D97-AF65-F5344CB8AC3E}">
        <p14:creationId xmlns:p14="http://schemas.microsoft.com/office/powerpoint/2010/main" val="187774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hyperlink" Target="https://admin.base.education/#/organizations/o_e36075e4_565c_4cb5_bb55_f2168e12a76d/cour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10" y="655193"/>
            <a:ext cx="8855964" cy="6202807"/>
          </a:xfrm>
        </p:spPr>
        <p:txBody>
          <a:bodyPr>
            <a:normAutofit/>
          </a:bodyPr>
          <a:lstStyle/>
          <a:p>
            <a:pPr marL="0" indent="0">
              <a:buNone/>
            </a:pPr>
            <a:r>
              <a:rPr lang="en-GB" sz="3600" dirty="0" smtClean="0">
                <a:latin typeface="+mj-lt"/>
              </a:rPr>
              <a:t>Today we are going to talk about Digital safety. Just like we try to be safe in real life, like looking both ways before crossing the street, we need to be safe online as well! </a:t>
            </a:r>
          </a:p>
          <a:p>
            <a:pPr marL="0" indent="0">
              <a:buNone/>
            </a:pPr>
            <a:endParaRPr lang="en-GB" sz="3600" dirty="0" smtClean="0">
              <a:latin typeface="+mj-lt"/>
            </a:endParaRPr>
          </a:p>
          <a:p>
            <a:pPr marL="0" indent="0" fontAlgn="base">
              <a:buNone/>
            </a:pPr>
            <a:r>
              <a:rPr lang="en-GB" sz="3600" dirty="0">
                <a:latin typeface="+mj-lt"/>
                <a:cs typeface="Arial" panose="020B0604020202020204" pitchFamily="34" charset="0"/>
              </a:rPr>
              <a:t>We all have a right to feel safe and secure and that means </a:t>
            </a:r>
            <a:r>
              <a:rPr lang="en-GB" sz="3600" dirty="0" smtClean="0">
                <a:latin typeface="+mj-lt"/>
                <a:cs typeface="Arial" panose="020B0604020202020204" pitchFamily="34" charset="0"/>
              </a:rPr>
              <a:t>to be kept safe </a:t>
            </a:r>
            <a:r>
              <a:rPr lang="en-GB" sz="3600" dirty="0">
                <a:latin typeface="+mj-lt"/>
                <a:cs typeface="Arial" panose="020B0604020202020204" pitchFamily="34" charset="0"/>
              </a:rPr>
              <a:t>online as well as in the real world. </a:t>
            </a:r>
            <a:r>
              <a:rPr lang="en-GB" sz="3600" dirty="0" smtClean="0">
                <a:latin typeface="+mj-lt"/>
                <a:cs typeface="Arial" panose="020B0604020202020204" pitchFamily="34" charset="0"/>
              </a:rPr>
              <a:t>Our lessons promotes safe</a:t>
            </a:r>
            <a:r>
              <a:rPr lang="en-GB" sz="3600" dirty="0">
                <a:latin typeface="+mj-lt"/>
                <a:cs typeface="Arial" panose="020B0604020202020204" pitchFamily="34" charset="0"/>
              </a:rPr>
              <a:t>, responsible and positive use of the internet.</a:t>
            </a:r>
          </a:p>
          <a:p>
            <a:pPr marL="0" indent="0">
              <a:buNone/>
            </a:pPr>
            <a:endParaRPr lang="en-GB" sz="3600" dirty="0" smtClean="0">
              <a:latin typeface="+mj-lt"/>
            </a:endParaRPr>
          </a:p>
          <a:p>
            <a:pPr marL="0" indent="0">
              <a:buNone/>
            </a:pPr>
            <a:endParaRPr lang="en-GB" sz="3600" dirty="0">
              <a:latin typeface="+mj-lt"/>
            </a:endParaRPr>
          </a:p>
        </p:txBody>
      </p:sp>
      <p:pic>
        <p:nvPicPr>
          <p:cNvPr id="2" name="Picture 1"/>
          <p:cNvPicPr>
            <a:picLocks noChangeAspect="1"/>
          </p:cNvPicPr>
          <p:nvPr/>
        </p:nvPicPr>
        <p:blipFill>
          <a:blip r:embed="rId2"/>
          <a:stretch>
            <a:fillRect/>
          </a:stretch>
        </p:blipFill>
        <p:spPr>
          <a:xfrm>
            <a:off x="9500863" y="4229100"/>
            <a:ext cx="2162824" cy="1847850"/>
          </a:xfrm>
          <a:prstGeom prst="rect">
            <a:avLst/>
          </a:prstGeom>
        </p:spPr>
      </p:pic>
      <p:pic>
        <p:nvPicPr>
          <p:cNvPr id="5" name="Picture 4"/>
          <p:cNvPicPr>
            <a:picLocks noChangeAspect="1"/>
          </p:cNvPicPr>
          <p:nvPr/>
        </p:nvPicPr>
        <p:blipFill rotWithShape="1">
          <a:blip r:embed="rId3"/>
          <a:srcRect l="11229" r="10758"/>
          <a:stretch/>
        </p:blipFill>
        <p:spPr>
          <a:xfrm>
            <a:off x="9039874" y="912040"/>
            <a:ext cx="2942576" cy="2257752"/>
          </a:xfrm>
          <a:prstGeom prst="rect">
            <a:avLst/>
          </a:prstGeom>
        </p:spPr>
      </p:pic>
    </p:spTree>
    <p:extLst>
      <p:ext uri="{BB962C8B-B14F-4D97-AF65-F5344CB8AC3E}">
        <p14:creationId xmlns:p14="http://schemas.microsoft.com/office/powerpoint/2010/main" val="990968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work: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7164"/>
            <a:ext cx="6210301" cy="46577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143125"/>
            <a:ext cx="6286500" cy="4714875"/>
          </a:xfrm>
          <a:prstGeom prst="rect">
            <a:avLst/>
          </a:prstGeom>
        </p:spPr>
      </p:pic>
    </p:spTree>
    <p:extLst>
      <p:ext uri="{BB962C8B-B14F-4D97-AF65-F5344CB8AC3E}">
        <p14:creationId xmlns:p14="http://schemas.microsoft.com/office/powerpoint/2010/main" val="397578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1325563"/>
          </a:xfrm>
        </p:spPr>
        <p:txBody>
          <a:bodyPr/>
          <a:lstStyle/>
          <a:p>
            <a:pPr algn="ctr"/>
            <a:r>
              <a:rPr lang="en-US" b="1" u="sng" dirty="0" smtClean="0">
                <a:solidFill>
                  <a:srgbClr val="00B0F0"/>
                </a:solidFill>
              </a:rPr>
              <a:t>ARTICLES</a:t>
            </a:r>
            <a:r>
              <a:rPr lang="en-US" u="sng" dirty="0" smtClean="0"/>
              <a:t> – What do they mean for you?</a:t>
            </a:r>
            <a:endParaRPr lang="en-GB" u="sng" dirty="0"/>
          </a:p>
        </p:txBody>
      </p:sp>
      <p:sp>
        <p:nvSpPr>
          <p:cNvPr id="3" name="Content Placeholder 2"/>
          <p:cNvSpPr>
            <a:spLocks noGrp="1"/>
          </p:cNvSpPr>
          <p:nvPr>
            <p:ph idx="1"/>
          </p:nvPr>
        </p:nvSpPr>
        <p:spPr>
          <a:xfrm>
            <a:off x="228600" y="1768474"/>
            <a:ext cx="9582150" cy="5089525"/>
          </a:xfrm>
        </p:spPr>
        <p:txBody>
          <a:bodyPr>
            <a:normAutofit lnSpcReduction="10000"/>
          </a:bodyPr>
          <a:lstStyle/>
          <a:p>
            <a:pPr marL="285750" indent="-285750">
              <a:lnSpc>
                <a:spcPct val="107000"/>
              </a:lnSpc>
              <a:spcAft>
                <a:spcPts val="800"/>
              </a:spcAft>
              <a:buFont typeface="Wingdings" panose="05000000000000000000" pitchFamily="2" charset="2"/>
              <a:buChar char="§"/>
            </a:pPr>
            <a:r>
              <a:rPr lang="en-GB" b="1" dirty="0">
                <a:solidFill>
                  <a:srgbClr val="00B0F0"/>
                </a:solidFill>
                <a:latin typeface="+mj-lt"/>
                <a:ea typeface="Calibri" panose="020F0502020204030204" pitchFamily="34" charset="0"/>
                <a:cs typeface="Arial" panose="020B0604020202020204" pitchFamily="34" charset="0"/>
              </a:rPr>
              <a:t>Article 17</a:t>
            </a:r>
            <a:r>
              <a:rPr lang="en-GB" dirty="0">
                <a:latin typeface="+mj-lt"/>
                <a:ea typeface="Calibri" panose="020F0502020204030204" pitchFamily="34" charset="0"/>
                <a:cs typeface="Arial" panose="020B0604020202020204" pitchFamily="34" charset="0"/>
              </a:rPr>
              <a:t>, Access to information from the media - Every child has the right to reliable information from a variety of sources and governments should encourage the media to provide information that children can understand. Governments must help protect children from materials that could harm them.</a:t>
            </a:r>
          </a:p>
          <a:p>
            <a:pPr marL="285750" indent="-285750">
              <a:lnSpc>
                <a:spcPct val="107000"/>
              </a:lnSpc>
              <a:spcAft>
                <a:spcPts val="800"/>
              </a:spcAft>
              <a:buFont typeface="Wingdings" panose="05000000000000000000" pitchFamily="2" charset="2"/>
              <a:buChar char="§"/>
            </a:pPr>
            <a:r>
              <a:rPr lang="en-GB" b="1" dirty="0">
                <a:solidFill>
                  <a:srgbClr val="00B0F0"/>
                </a:solidFill>
                <a:latin typeface="+mj-lt"/>
                <a:ea typeface="Calibri" panose="020F0502020204030204" pitchFamily="34" charset="0"/>
                <a:cs typeface="Arial" panose="020B0604020202020204" pitchFamily="34" charset="0"/>
              </a:rPr>
              <a:t>Article 19</a:t>
            </a:r>
            <a:r>
              <a:rPr lang="en-GB" dirty="0">
                <a:latin typeface="+mj-lt"/>
                <a:ea typeface="Calibri" panose="020F0502020204030204" pitchFamily="34" charset="0"/>
                <a:cs typeface="Arial" panose="020B0604020202020204" pitchFamily="34" charset="0"/>
              </a:rPr>
              <a:t>, Protection from violence, abuse and neglect - Governments must do all they can to ensure that children are protected from all forms of violence, abuse, neglect and bad treatment by their parents or anyone else who looks after them.</a:t>
            </a:r>
          </a:p>
          <a:p>
            <a:endParaRPr lang="en-GB" dirty="0">
              <a:latin typeface="+mj-lt"/>
            </a:endParaRPr>
          </a:p>
        </p:txBody>
      </p:sp>
      <p:pic>
        <p:nvPicPr>
          <p:cNvPr id="4" name="Graphic 1">
            <a:extLst>
              <a:ext uri="{FF2B5EF4-FFF2-40B4-BE49-F238E27FC236}">
                <a16:creationId xmlns:a16="http://schemas.microsoft.com/office/drawing/2014/main" id="{5FCF7946-010A-C79A-14BB-3C351B915DB8}"/>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0117986" y="1768474"/>
            <a:ext cx="1765246" cy="2353661"/>
          </a:xfrm>
          <a:prstGeom prst="rect">
            <a:avLst/>
          </a:prstGeom>
        </p:spPr>
      </p:pic>
      <p:pic>
        <p:nvPicPr>
          <p:cNvPr id="5" name="Graphic 10">
            <a:extLst>
              <a:ext uri="{FF2B5EF4-FFF2-40B4-BE49-F238E27FC236}">
                <a16:creationId xmlns:a16="http://schemas.microsoft.com/office/drawing/2014/main" id="{A45054FF-91D0-32BE-3C3D-43FF12B93AA2}"/>
              </a:ext>
            </a:extLst>
          </p:cNvPr>
          <p:cNvPicPr>
            <a:picLocks noChangeAspect="1"/>
          </p:cNvPicPr>
          <p:nvPr/>
        </p:nvPicPr>
        <p:blipFill>
          <a:blip r:embed="rId6">
            <a:extLst>
              <a:ext uri="{96DAC541-7B7A-43D3-8B79-37D633B846F1}">
                <asvg:svgBlip xmlns:asvg="http://schemas.microsoft.com/office/drawing/2016/SVG/main" xmlns="" r:embed="rId3"/>
              </a:ext>
            </a:extLst>
          </a:blip>
          <a:stretch>
            <a:fillRect/>
          </a:stretch>
        </p:blipFill>
        <p:spPr>
          <a:xfrm>
            <a:off x="10117986" y="4313236"/>
            <a:ext cx="1765246" cy="2353661"/>
          </a:xfrm>
          <a:prstGeom prst="rect">
            <a:avLst/>
          </a:prstGeom>
        </p:spPr>
      </p:pic>
    </p:spTree>
    <p:extLst>
      <p:ext uri="{BB962C8B-B14F-4D97-AF65-F5344CB8AC3E}">
        <p14:creationId xmlns:p14="http://schemas.microsoft.com/office/powerpoint/2010/main" val="8077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hlinkClick r:id="rId2"/>
              </a:rPr>
              <a:t>https://admin.base.education/#/organizations/o_e36075e4_565c_4cb5_bb55_f2168e12a76d/courses</a:t>
            </a:r>
            <a:r>
              <a:rPr lang="en-GB" sz="3200" dirty="0" smtClean="0"/>
              <a:t> </a:t>
            </a:r>
            <a:endParaRPr lang="en-GB" sz="3200" dirty="0"/>
          </a:p>
        </p:txBody>
      </p:sp>
      <p:sp>
        <p:nvSpPr>
          <p:cNvPr id="3" name="Content Placeholder 2"/>
          <p:cNvSpPr>
            <a:spLocks noGrp="1"/>
          </p:cNvSpPr>
          <p:nvPr>
            <p:ph idx="1"/>
          </p:nvPr>
        </p:nvSpPr>
        <p:spPr>
          <a:xfrm>
            <a:off x="838200" y="2243138"/>
            <a:ext cx="10515600" cy="5167312"/>
          </a:xfrm>
        </p:spPr>
        <p:txBody>
          <a:bodyPr>
            <a:normAutofit/>
          </a:bodyPr>
          <a:lstStyle/>
          <a:p>
            <a:pPr marL="0" indent="0">
              <a:buNone/>
            </a:pPr>
            <a:r>
              <a:rPr lang="en-GB" sz="3200" dirty="0" smtClean="0"/>
              <a:t>What was the main message from the BASE video? </a:t>
            </a:r>
          </a:p>
          <a:p>
            <a:pPr marL="0" indent="0">
              <a:buNone/>
            </a:pPr>
            <a:endParaRPr lang="en-GB" sz="3200" dirty="0"/>
          </a:p>
          <a:p>
            <a:pPr marL="0" indent="0">
              <a:buNone/>
            </a:pPr>
            <a:r>
              <a:rPr lang="en-GB" sz="3200" dirty="0" smtClean="0"/>
              <a:t>What does safety online mean to you? </a:t>
            </a:r>
            <a:endParaRPr lang="en-GB" sz="3200" dirty="0"/>
          </a:p>
          <a:p>
            <a:pPr marL="0" indent="0">
              <a:buNone/>
            </a:pPr>
            <a:endParaRPr lang="en-GB" sz="3200" dirty="0" smtClean="0"/>
          </a:p>
          <a:p>
            <a:pPr marL="0" indent="0">
              <a:buNone/>
            </a:pPr>
            <a:r>
              <a:rPr lang="en-GB" sz="3200" dirty="0" smtClean="0"/>
              <a:t>What does ‘etiquette’ mean? </a:t>
            </a:r>
            <a:r>
              <a:rPr lang="en-GB" sz="3200" dirty="0" smtClean="0">
                <a:solidFill>
                  <a:srgbClr val="00B0F0"/>
                </a:solidFill>
              </a:rPr>
              <a:t>How can this impact others?</a:t>
            </a:r>
            <a:endParaRPr lang="en-GB" dirty="0" smtClean="0">
              <a:solidFill>
                <a:srgbClr val="00B0F0"/>
              </a:solidFill>
            </a:endParaRPr>
          </a:p>
          <a:p>
            <a:pPr marL="0" indent="0">
              <a:buNone/>
            </a:pPr>
            <a:endParaRPr lang="en-GB" dirty="0"/>
          </a:p>
          <a:p>
            <a:pPr marL="0" indent="0">
              <a:buNone/>
            </a:pPr>
            <a:r>
              <a:rPr lang="en-GB" sz="2400" i="1" dirty="0" smtClean="0"/>
              <a:t>(manners and norms- which are understood ways we behave in our society.)</a:t>
            </a:r>
            <a:endParaRPr lang="en-GB" sz="2400" i="1" dirty="0"/>
          </a:p>
        </p:txBody>
      </p:sp>
    </p:spTree>
    <p:extLst>
      <p:ext uri="{BB962C8B-B14F-4D97-AF65-F5344CB8AC3E}">
        <p14:creationId xmlns:p14="http://schemas.microsoft.com/office/powerpoint/2010/main" val="215022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6085" y="-7438"/>
            <a:ext cx="5159829" cy="6865438"/>
          </a:xfrm>
          <a:prstGeom prst="rect">
            <a:avLst/>
          </a:prstGeom>
        </p:spPr>
      </p:pic>
    </p:spTree>
    <p:extLst>
      <p:ext uri="{BB962C8B-B14F-4D97-AF65-F5344CB8AC3E}">
        <p14:creationId xmlns:p14="http://schemas.microsoft.com/office/powerpoint/2010/main" val="3324822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a:t>I</a:t>
            </a:r>
            <a:r>
              <a:rPr lang="en-GB" dirty="0" smtClean="0"/>
              <a:t>n this online safety session you are going to develop the idea of what makes a good digital citizen. </a:t>
            </a:r>
            <a:endParaRPr lang="en-GB" dirty="0"/>
          </a:p>
          <a:p>
            <a:pPr marL="0" indent="0">
              <a:buNone/>
            </a:pPr>
            <a:endParaRPr lang="en-GB" dirty="0" smtClean="0"/>
          </a:p>
          <a:p>
            <a:pPr marL="0" indent="0">
              <a:buNone/>
            </a:pPr>
            <a:r>
              <a:rPr lang="en-GB" dirty="0" smtClean="0"/>
              <a:t>As you have got older and developed more skills, you need to review what a good digital citizen now looks like, as you use the digital world more and more. </a:t>
            </a:r>
            <a:endParaRPr lang="en-GB" dirty="0"/>
          </a:p>
        </p:txBody>
      </p:sp>
      <p:pic>
        <p:nvPicPr>
          <p:cNvPr id="4" name="Picture 3"/>
          <p:cNvPicPr>
            <a:picLocks noChangeAspect="1"/>
          </p:cNvPicPr>
          <p:nvPr/>
        </p:nvPicPr>
        <p:blipFill>
          <a:blip r:embed="rId2"/>
          <a:stretch>
            <a:fillRect/>
          </a:stretch>
        </p:blipFill>
        <p:spPr>
          <a:xfrm>
            <a:off x="282727" y="255397"/>
            <a:ext cx="11626546" cy="2352992"/>
          </a:xfrm>
          <a:prstGeom prst="rect">
            <a:avLst/>
          </a:prstGeom>
        </p:spPr>
      </p:pic>
    </p:spTree>
    <p:extLst>
      <p:ext uri="{BB962C8B-B14F-4D97-AF65-F5344CB8AC3E}">
        <p14:creationId xmlns:p14="http://schemas.microsoft.com/office/powerpoint/2010/main" val="1671792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1375"/>
            <a:ext cx="10515600" cy="1325563"/>
          </a:xfrm>
        </p:spPr>
        <p:txBody>
          <a:bodyPr>
            <a:normAutofit fontScale="90000"/>
          </a:bodyPr>
          <a:lstStyle/>
          <a:p>
            <a:r>
              <a:rPr lang="en-GB" dirty="0" smtClean="0"/>
              <a:t>What makes you good digital citizens?</a:t>
            </a:r>
            <a:br>
              <a:rPr lang="en-GB" dirty="0" smtClean="0"/>
            </a:br>
            <a:r>
              <a:rPr lang="en-GB" i="1" dirty="0" smtClean="0">
                <a:solidFill>
                  <a:srgbClr val="00B0F0"/>
                </a:solidFill>
              </a:rPr>
              <a:t>How can we all make sure that we are kept safe online and have access to all of our rights?  </a:t>
            </a:r>
            <a:endParaRPr lang="en-GB" i="1" dirty="0">
              <a:solidFill>
                <a:srgbClr val="00B0F0"/>
              </a:solidFill>
            </a:endParaRPr>
          </a:p>
        </p:txBody>
      </p:sp>
      <p:sp>
        <p:nvSpPr>
          <p:cNvPr id="3" name="Content Placeholder 2"/>
          <p:cNvSpPr>
            <a:spLocks noGrp="1"/>
          </p:cNvSpPr>
          <p:nvPr>
            <p:ph idx="1"/>
          </p:nvPr>
        </p:nvSpPr>
        <p:spPr>
          <a:xfrm>
            <a:off x="838200" y="3135312"/>
            <a:ext cx="10515600" cy="4351338"/>
          </a:xfrm>
        </p:spPr>
        <p:txBody>
          <a:bodyPr/>
          <a:lstStyle/>
          <a:p>
            <a:r>
              <a:rPr lang="en-GB" dirty="0" smtClean="0"/>
              <a:t>using technology safely, </a:t>
            </a:r>
          </a:p>
          <a:p>
            <a:r>
              <a:rPr lang="en-GB" dirty="0" smtClean="0"/>
              <a:t>sharing devices at school, </a:t>
            </a:r>
          </a:p>
          <a:p>
            <a:r>
              <a:rPr lang="en-GB" dirty="0" smtClean="0"/>
              <a:t>Being respectful online</a:t>
            </a:r>
          </a:p>
          <a:p>
            <a:r>
              <a:rPr lang="en-GB" dirty="0" smtClean="0"/>
              <a:t>making time for activities that do not require technology,</a:t>
            </a:r>
          </a:p>
          <a:p>
            <a:r>
              <a:rPr lang="en-GB" dirty="0" smtClean="0"/>
              <a:t> sharing their knowledge about internet safety with their families and friends.</a:t>
            </a:r>
            <a:endParaRPr lang="en-GB" dirty="0"/>
          </a:p>
        </p:txBody>
      </p:sp>
    </p:spTree>
    <p:extLst>
      <p:ext uri="{BB962C8B-B14F-4D97-AF65-F5344CB8AC3E}">
        <p14:creationId xmlns:p14="http://schemas.microsoft.com/office/powerpoint/2010/main" val="3770508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30" y="1934845"/>
            <a:ext cx="10515600" cy="2629535"/>
          </a:xfrm>
        </p:spPr>
        <p:txBody>
          <a:bodyPr>
            <a:noAutofit/>
          </a:bodyPr>
          <a:lstStyle/>
          <a:p>
            <a:pPr algn="ctr"/>
            <a:r>
              <a:rPr lang="en-GB" b="1" dirty="0" smtClean="0">
                <a:solidFill>
                  <a:srgbClr val="00B0F0"/>
                </a:solidFill>
              </a:rPr>
              <a:t>Article 13</a:t>
            </a:r>
            <a:r>
              <a:rPr lang="en-GB" dirty="0" smtClean="0"/>
              <a:t/>
            </a:r>
            <a:br>
              <a:rPr lang="en-GB" dirty="0" smtClean="0"/>
            </a:br>
            <a:r>
              <a:rPr lang="en-GB" dirty="0"/>
              <a:t/>
            </a:r>
            <a:br>
              <a:rPr lang="en-GB" dirty="0"/>
            </a:br>
            <a:r>
              <a:rPr lang="en-GB" i="1" dirty="0" smtClean="0"/>
              <a:t>‘…all children have the right to freedom of expression. Every child must be free to say what they think and to seek and receive all kinds of information, as long as it is within the law.’</a:t>
            </a:r>
            <a:endParaRPr lang="en-GB" i="1" dirty="0"/>
          </a:p>
        </p:txBody>
      </p:sp>
    </p:spTree>
    <p:extLst>
      <p:ext uri="{BB962C8B-B14F-4D97-AF65-F5344CB8AC3E}">
        <p14:creationId xmlns:p14="http://schemas.microsoft.com/office/powerpoint/2010/main" val="2157085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780" y="959485"/>
            <a:ext cx="10515600" cy="4736465"/>
          </a:xfrm>
        </p:spPr>
        <p:txBody>
          <a:bodyPr>
            <a:normAutofit fontScale="90000"/>
          </a:bodyPr>
          <a:lstStyle/>
          <a:p>
            <a:pPr algn="ctr"/>
            <a:r>
              <a:rPr lang="en-GB" b="1" dirty="0" smtClean="0">
                <a:solidFill>
                  <a:srgbClr val="00B0F0"/>
                </a:solidFill>
              </a:rPr>
              <a:t>Article 16: </a:t>
            </a:r>
            <a:r>
              <a:rPr lang="en-GB" dirty="0" smtClean="0"/>
              <a:t/>
            </a:r>
            <a:br>
              <a:rPr lang="en-GB" dirty="0" smtClean="0"/>
            </a:br>
            <a:r>
              <a:rPr lang="en-GB" dirty="0"/>
              <a:t/>
            </a:r>
            <a:br>
              <a:rPr lang="en-GB" dirty="0"/>
            </a:br>
            <a:r>
              <a:rPr lang="en-GB" dirty="0" smtClean="0"/>
              <a:t>‘…every child has the right to privacy. The law should protect the child’s private, family and home life.’</a:t>
            </a:r>
            <a:br>
              <a:rPr lang="en-GB" dirty="0" smtClean="0"/>
            </a:br>
            <a:r>
              <a:rPr lang="en-GB" dirty="0"/>
              <a:t/>
            </a:r>
            <a:br>
              <a:rPr lang="en-GB" dirty="0"/>
            </a:br>
            <a:r>
              <a:rPr lang="en-GB" dirty="0" smtClean="0">
                <a:solidFill>
                  <a:srgbClr val="00B0F0"/>
                </a:solidFill>
              </a:rPr>
              <a:t>How does these articles relate to online safety?</a:t>
            </a:r>
            <a:br>
              <a:rPr lang="en-GB" dirty="0" smtClean="0">
                <a:solidFill>
                  <a:srgbClr val="00B0F0"/>
                </a:solidFill>
              </a:rPr>
            </a:br>
            <a:r>
              <a:rPr lang="en-GB" dirty="0" smtClean="0">
                <a:solidFill>
                  <a:srgbClr val="00B0F0"/>
                </a:solidFill>
              </a:rPr>
              <a:t/>
            </a:r>
            <a:br>
              <a:rPr lang="en-GB" dirty="0" smtClean="0">
                <a:solidFill>
                  <a:srgbClr val="00B0F0"/>
                </a:solidFill>
              </a:rPr>
            </a:br>
            <a:r>
              <a:rPr lang="en-GB" dirty="0" smtClean="0">
                <a:solidFill>
                  <a:srgbClr val="00B0F0"/>
                </a:solidFill>
              </a:rPr>
              <a:t>How can these articles help us in our daily lives? </a:t>
            </a:r>
            <a:endParaRPr lang="en-GB" dirty="0">
              <a:solidFill>
                <a:srgbClr val="00B0F0"/>
              </a:solidFill>
            </a:endParaRPr>
          </a:p>
        </p:txBody>
      </p:sp>
    </p:spTree>
    <p:extLst>
      <p:ext uri="{BB962C8B-B14F-4D97-AF65-F5344CB8AC3E}">
        <p14:creationId xmlns:p14="http://schemas.microsoft.com/office/powerpoint/2010/main" val="181201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37806" y="0"/>
            <a:ext cx="10415994" cy="6801933"/>
          </a:xfrm>
          <a:prstGeom prst="rect">
            <a:avLst/>
          </a:prstGeom>
        </p:spPr>
      </p:pic>
    </p:spTree>
    <p:extLst>
      <p:ext uri="{BB962C8B-B14F-4D97-AF65-F5344CB8AC3E}">
        <p14:creationId xmlns:p14="http://schemas.microsoft.com/office/powerpoint/2010/main" val="358108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4095</TotalTime>
  <Words>447</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Wingdings</vt:lpstr>
      <vt:lpstr>Office Theme</vt:lpstr>
      <vt:lpstr>PowerPoint Presentation</vt:lpstr>
      <vt:lpstr>ARTICLES – What do they mean for you?</vt:lpstr>
      <vt:lpstr>https://admin.base.education/#/organizations/o_e36075e4_565c_4cb5_bb55_f2168e12a76d/courses </vt:lpstr>
      <vt:lpstr>PowerPoint Presentation</vt:lpstr>
      <vt:lpstr>PowerPoint Presentation</vt:lpstr>
      <vt:lpstr>What makes you good digital citizens? How can we all make sure that we are kept safe online and have access to all of our rights?  </vt:lpstr>
      <vt:lpstr>Article 13  ‘…all children have the right to freedom of expression. Every child must be free to say what they think and to seek and receive all kinds of information, as long as it is within the law.’</vt:lpstr>
      <vt:lpstr>Article 16:   ‘…every child has the right to privacy. The law should protect the child’s private, family and home life.’  How does these articles relate to online safety?  How can these articles help us in our daily lives? </vt:lpstr>
      <vt:lpstr>PowerPoint Presentation</vt:lpstr>
      <vt:lpstr>Pupil work:</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How can I recognise risks online?</dc:title>
  <dc:creator>ST-Mander-N</dc:creator>
  <cp:lastModifiedBy>simrat</cp:lastModifiedBy>
  <cp:revision>11</cp:revision>
  <dcterms:created xsi:type="dcterms:W3CDTF">2022-04-26T10:04:55Z</dcterms:created>
  <dcterms:modified xsi:type="dcterms:W3CDTF">2023-05-12T14:51:34Z</dcterms:modified>
</cp:coreProperties>
</file>