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Lst>
  <p:notesMasterIdLst>
    <p:notesMasterId r:id="rId15"/>
  </p:notesMasterIdLst>
  <p:handoutMasterIdLst>
    <p:handoutMasterId r:id="rId16"/>
  </p:handoutMasterIdLst>
  <p:sldIdLst>
    <p:sldId id="256" r:id="rId3"/>
    <p:sldId id="280" r:id="rId4"/>
    <p:sldId id="281" r:id="rId5"/>
    <p:sldId id="264" r:id="rId6"/>
    <p:sldId id="273" r:id="rId7"/>
    <p:sldId id="274" r:id="rId8"/>
    <p:sldId id="275" r:id="rId9"/>
    <p:sldId id="276" r:id="rId10"/>
    <p:sldId id="277" r:id="rId11"/>
    <p:sldId id="278" r:id="rId12"/>
    <p:sldId id="279" r:id="rId13"/>
    <p:sldId id="270" r:id="rId14"/>
  </p:sldIdLst>
  <p:sldSz cx="9144000" cy="6858000" type="screen4x3"/>
  <p:notesSz cx="6858000"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by Richard (RBK) Walsall Healthcare NHS Trus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0EB"/>
    <a:srgbClr val="FEECDE"/>
    <a:srgbClr val="E5DFEF"/>
    <a:srgbClr val="E6EAF6"/>
    <a:srgbClr val="DDEFE4"/>
    <a:srgbClr val="332D7C"/>
    <a:srgbClr val="2157A3"/>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78062" autoAdjust="0"/>
  </p:normalViewPr>
  <p:slideViewPr>
    <p:cSldViewPr>
      <p:cViewPr varScale="1">
        <p:scale>
          <a:sx n="90" d="100"/>
          <a:sy n="90" d="100"/>
        </p:scale>
        <p:origin x="215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3320" tIns="46660" rIns="93320" bIns="4666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3320" tIns="46660" rIns="93320" bIns="46660" rtlCol="0"/>
          <a:lstStyle>
            <a:lvl1pPr algn="r" fontAlgn="auto">
              <a:spcBef>
                <a:spcPts val="0"/>
              </a:spcBef>
              <a:spcAft>
                <a:spcPts val="0"/>
              </a:spcAft>
              <a:defRPr sz="1200">
                <a:latin typeface="+mn-lt"/>
                <a:cs typeface="+mn-cs"/>
              </a:defRPr>
            </a:lvl1pPr>
          </a:lstStyle>
          <a:p>
            <a:pPr>
              <a:defRPr/>
            </a:pPr>
            <a:fld id="{0CFCDD21-1DFF-4E43-A872-83DA3FF8B88C}" type="datetimeFigureOut">
              <a:rPr lang="en-GB"/>
              <a:pPr>
                <a:defRPr/>
              </a:pPr>
              <a:t>29/06/2022</a:t>
            </a:fld>
            <a:endParaRPr lang="en-GB"/>
          </a:p>
        </p:txBody>
      </p:sp>
      <p:sp>
        <p:nvSpPr>
          <p:cNvPr id="4" name="Footer Placeholder 3"/>
          <p:cNvSpPr>
            <a:spLocks noGrp="1"/>
          </p:cNvSpPr>
          <p:nvPr>
            <p:ph type="ftr" sz="quarter" idx="2"/>
          </p:nvPr>
        </p:nvSpPr>
        <p:spPr>
          <a:xfrm>
            <a:off x="0" y="9428163"/>
            <a:ext cx="2971800" cy="496887"/>
          </a:xfrm>
          <a:prstGeom prst="rect">
            <a:avLst/>
          </a:prstGeom>
        </p:spPr>
        <p:txBody>
          <a:bodyPr vert="horz" lIns="93320" tIns="46660" rIns="93320" bIns="4666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3320" tIns="46660" rIns="93320" bIns="46660" rtlCol="0" anchor="b"/>
          <a:lstStyle>
            <a:lvl1pPr algn="r" fontAlgn="auto">
              <a:spcBef>
                <a:spcPts val="0"/>
              </a:spcBef>
              <a:spcAft>
                <a:spcPts val="0"/>
              </a:spcAft>
              <a:defRPr sz="1200">
                <a:latin typeface="+mn-lt"/>
                <a:cs typeface="+mn-cs"/>
              </a:defRPr>
            </a:lvl1pPr>
          </a:lstStyle>
          <a:p>
            <a:pPr>
              <a:defRPr/>
            </a:pPr>
            <a:fld id="{4F0B1357-DFFB-4D70-9996-8D3717D58705}" type="slidenum">
              <a:rPr lang="en-GB"/>
              <a:pPr>
                <a:defRPr/>
              </a:pPr>
              <a:t>‹#›</a:t>
            </a:fld>
            <a:endParaRPr lang="en-GB"/>
          </a:p>
        </p:txBody>
      </p:sp>
    </p:spTree>
    <p:extLst>
      <p:ext uri="{BB962C8B-B14F-4D97-AF65-F5344CB8AC3E}">
        <p14:creationId xmlns:p14="http://schemas.microsoft.com/office/powerpoint/2010/main" val="373105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2452" tIns="46226" rIns="92452" bIns="4622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98475"/>
          </a:xfrm>
          <a:prstGeom prst="rect">
            <a:avLst/>
          </a:prstGeom>
        </p:spPr>
        <p:txBody>
          <a:bodyPr vert="horz" lIns="92452" tIns="46226" rIns="92452" bIns="46226" rtlCol="0"/>
          <a:lstStyle>
            <a:lvl1pPr algn="r" fontAlgn="auto">
              <a:spcBef>
                <a:spcPts val="0"/>
              </a:spcBef>
              <a:spcAft>
                <a:spcPts val="0"/>
              </a:spcAft>
              <a:defRPr sz="1200">
                <a:latin typeface="+mn-lt"/>
                <a:cs typeface="+mn-cs"/>
              </a:defRPr>
            </a:lvl1pPr>
          </a:lstStyle>
          <a:p>
            <a:pPr>
              <a:defRPr/>
            </a:pPr>
            <a:fld id="{FD55C7CA-6CD5-4EB4-8E1D-A6C9C3D2F5DA}" type="datetimeFigureOut">
              <a:rPr lang="en-US"/>
              <a:pPr>
                <a:defRPr/>
              </a:pPr>
              <a:t>6/29/2022</a:t>
            </a:fld>
            <a:endParaRPr lang="en-US"/>
          </a:p>
        </p:txBody>
      </p:sp>
      <p:sp>
        <p:nvSpPr>
          <p:cNvPr id="4" name="Slide Image Placeholder 3"/>
          <p:cNvSpPr>
            <a:spLocks noGrp="1" noRot="1" noChangeAspect="1"/>
          </p:cNvSpPr>
          <p:nvPr>
            <p:ph type="sldImg" idx="2"/>
          </p:nvPr>
        </p:nvSpPr>
        <p:spPr>
          <a:xfrm>
            <a:off x="1195388" y="1239838"/>
            <a:ext cx="4467225" cy="3351212"/>
          </a:xfrm>
          <a:prstGeom prst="rect">
            <a:avLst/>
          </a:prstGeom>
          <a:noFill/>
          <a:ln w="12700">
            <a:solidFill>
              <a:prstClr val="black"/>
            </a:solidFill>
          </a:ln>
        </p:spPr>
        <p:txBody>
          <a:bodyPr vert="horz" lIns="92452" tIns="46226" rIns="92452" bIns="46226" rtlCol="0" anchor="ctr"/>
          <a:lstStyle/>
          <a:p>
            <a:pPr lvl="0"/>
            <a:endParaRPr lang="en-US" noProof="0"/>
          </a:p>
        </p:txBody>
      </p:sp>
      <p:sp>
        <p:nvSpPr>
          <p:cNvPr id="5" name="Notes Placeholder 4"/>
          <p:cNvSpPr>
            <a:spLocks noGrp="1"/>
          </p:cNvSpPr>
          <p:nvPr>
            <p:ph type="body" sz="quarter" idx="3"/>
          </p:nvPr>
        </p:nvSpPr>
        <p:spPr>
          <a:xfrm>
            <a:off x="685800" y="4776788"/>
            <a:ext cx="5486400" cy="3908425"/>
          </a:xfrm>
          <a:prstGeom prst="rect">
            <a:avLst/>
          </a:prstGeom>
        </p:spPr>
        <p:txBody>
          <a:bodyPr vert="horz" lIns="92452" tIns="46226" rIns="92452" bIns="4622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71800" cy="498475"/>
          </a:xfrm>
          <a:prstGeom prst="rect">
            <a:avLst/>
          </a:prstGeom>
        </p:spPr>
        <p:txBody>
          <a:bodyPr vert="horz" lIns="92452" tIns="46226" rIns="92452" bIns="4622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9428163"/>
            <a:ext cx="2971800" cy="498475"/>
          </a:xfrm>
          <a:prstGeom prst="rect">
            <a:avLst/>
          </a:prstGeom>
        </p:spPr>
        <p:txBody>
          <a:bodyPr vert="horz" lIns="92452" tIns="46226" rIns="92452" bIns="46226" rtlCol="0" anchor="b"/>
          <a:lstStyle>
            <a:lvl1pPr algn="r" fontAlgn="auto">
              <a:spcBef>
                <a:spcPts val="0"/>
              </a:spcBef>
              <a:spcAft>
                <a:spcPts val="0"/>
              </a:spcAft>
              <a:defRPr sz="1200">
                <a:latin typeface="+mn-lt"/>
                <a:cs typeface="+mn-cs"/>
              </a:defRPr>
            </a:lvl1pPr>
          </a:lstStyle>
          <a:p>
            <a:pPr>
              <a:defRPr/>
            </a:pPr>
            <a:fld id="{35BADDDD-CE78-4821-AD9E-E9D95BEE1403}" type="slidenum">
              <a:rPr lang="en-US"/>
              <a:pPr>
                <a:defRPr/>
              </a:pPr>
              <a:t>‹#›</a:t>
            </a:fld>
            <a:endParaRPr lang="en-US"/>
          </a:p>
        </p:txBody>
      </p:sp>
    </p:spTree>
    <p:extLst>
      <p:ext uri="{BB962C8B-B14F-4D97-AF65-F5344CB8AC3E}">
        <p14:creationId xmlns:p14="http://schemas.microsoft.com/office/powerpoint/2010/main" val="195970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B8A0A7-959A-4AE3-812C-3072D05AE4FA}" type="slidenum">
              <a:rPr lang="en-US" smtClean="0"/>
              <a:t>3</a:t>
            </a:fld>
            <a:endParaRPr lang="en-US"/>
          </a:p>
        </p:txBody>
      </p:sp>
    </p:spTree>
    <p:extLst>
      <p:ext uri="{BB962C8B-B14F-4D97-AF65-F5344CB8AC3E}">
        <p14:creationId xmlns:p14="http://schemas.microsoft.com/office/powerpoint/2010/main" val="123969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When it is time for your child to move</a:t>
            </a:r>
            <a:r>
              <a:rPr lang="en-GB" baseline="0" dirty="0" smtClean="0"/>
              <a:t> to full time school it can be both exciting and a worrying time for you, as a parents/carer and for your child and you and your child will feel a mixture of emotions. </a:t>
            </a:r>
          </a:p>
          <a:p>
            <a:endParaRPr lang="en-GB" baseline="0" dirty="0" smtClean="0"/>
          </a:p>
          <a:p>
            <a:r>
              <a:rPr lang="en-GB" baseline="0" dirty="0" smtClean="0"/>
              <a:t>ASK if anybody would like to share what they are feeling and discuss briefly </a:t>
            </a:r>
          </a:p>
          <a:p>
            <a:r>
              <a:rPr lang="en-GB" baseline="0" dirty="0" smtClean="0"/>
              <a:t>	</a:t>
            </a:r>
          </a:p>
          <a:p>
            <a:r>
              <a:rPr lang="en-GB" baseline="0" dirty="0" smtClean="0"/>
              <a:t>You may feel nervous, anxious, worried, excited, happy. Your child may be having these feelings also.</a:t>
            </a:r>
          </a:p>
          <a:p>
            <a:endParaRPr lang="en-GB" baseline="0" dirty="0" smtClean="0"/>
          </a:p>
          <a:p>
            <a:r>
              <a:rPr lang="en-GB" baseline="0" dirty="0" smtClean="0"/>
              <a:t>Some of the things you may be thinking :    (bring up captions)</a:t>
            </a:r>
          </a:p>
          <a:p>
            <a:endParaRPr lang="en-GB" baseline="0" dirty="0" smtClean="0"/>
          </a:p>
          <a:p>
            <a:r>
              <a:rPr lang="en-GB" baseline="0" dirty="0" smtClean="0"/>
              <a:t>  Will they make friends</a:t>
            </a:r>
          </a:p>
          <a:p>
            <a:r>
              <a:rPr lang="en-GB" baseline="0" dirty="0" smtClean="0"/>
              <a:t>  They will love it, I cant wait</a:t>
            </a:r>
          </a:p>
          <a:p>
            <a:r>
              <a:rPr lang="en-GB" baseline="0" dirty="0" smtClean="0"/>
              <a:t>  They are growing up</a:t>
            </a:r>
          </a:p>
          <a:p>
            <a:r>
              <a:rPr lang="en-GB" baseline="0" dirty="0" smtClean="0"/>
              <a:t>  Will they cope being there all day</a:t>
            </a:r>
          </a:p>
          <a:p>
            <a:r>
              <a:rPr lang="en-GB" baseline="0" dirty="0" smtClean="0"/>
              <a:t>  Will they miss me and be upset </a:t>
            </a:r>
          </a:p>
          <a:p>
            <a:r>
              <a:rPr lang="en-GB" baseline="0" dirty="0" smtClean="0"/>
              <a:t>  </a:t>
            </a:r>
          </a:p>
          <a:p>
            <a:r>
              <a:rPr lang="en-GB" baseline="0" dirty="0" smtClean="0"/>
              <a:t>Some of the things your child may be feeling:    (bring up captions)</a:t>
            </a:r>
          </a:p>
          <a:p>
            <a:r>
              <a:rPr lang="en-GB" baseline="0" dirty="0" smtClean="0"/>
              <a:t>   </a:t>
            </a:r>
          </a:p>
          <a:p>
            <a:r>
              <a:rPr lang="en-GB" baseline="0" dirty="0" smtClean="0"/>
              <a:t>   I’m going to miss my parents/carers</a:t>
            </a:r>
          </a:p>
          <a:p>
            <a:r>
              <a:rPr lang="en-GB" baseline="0" dirty="0" smtClean="0"/>
              <a:t>   Will the teacher be nice to me </a:t>
            </a:r>
          </a:p>
          <a:p>
            <a:r>
              <a:rPr lang="en-GB" baseline="0" dirty="0" smtClean="0"/>
              <a:t>   What will I have for lunch</a:t>
            </a:r>
          </a:p>
          <a:p>
            <a:r>
              <a:rPr lang="en-GB" baseline="0" dirty="0" smtClean="0"/>
              <a:t>   Will I still see my friends from nursery</a:t>
            </a:r>
          </a:p>
          <a:p>
            <a:r>
              <a:rPr lang="en-GB" baseline="0" dirty="0" smtClean="0"/>
              <a:t>   </a:t>
            </a:r>
            <a:r>
              <a:rPr lang="en-GB" baseline="0" dirty="0" err="1" smtClean="0"/>
              <a:t>Im</a:t>
            </a:r>
            <a:r>
              <a:rPr lang="en-GB" baseline="0" dirty="0" smtClean="0"/>
              <a:t> excited to stay all day </a:t>
            </a:r>
          </a:p>
          <a:p>
            <a:r>
              <a:rPr lang="en-GB" baseline="0" dirty="0" smtClean="0"/>
              <a:t>   </a:t>
            </a:r>
            <a:r>
              <a:rPr lang="en-GB" baseline="0" dirty="0" err="1" smtClean="0"/>
              <a:t>Im</a:t>
            </a:r>
            <a:r>
              <a:rPr lang="en-GB" baseline="0" dirty="0" smtClean="0"/>
              <a:t> a big kid now</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4</a:t>
            </a:fld>
            <a:endParaRPr lang="en-US"/>
          </a:p>
        </p:txBody>
      </p:sp>
    </p:spTree>
    <p:extLst>
      <p:ext uri="{BB962C8B-B14F-4D97-AF65-F5344CB8AC3E}">
        <p14:creationId xmlns:p14="http://schemas.microsoft.com/office/powerpoint/2010/main" val="354393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Think, act, do cycle looks at how our thoughts will guide how we feel. This will then effect what we do – as in how we behave. </a:t>
            </a:r>
          </a:p>
          <a:p>
            <a:r>
              <a:rPr lang="en-GB" dirty="0" smtClean="0"/>
              <a:t>How we behave will then again effect how we think and the cycle continues. </a:t>
            </a:r>
          </a:p>
          <a:p>
            <a:endParaRPr lang="en-GB" dirty="0" smtClean="0"/>
          </a:p>
          <a:p>
            <a:r>
              <a:rPr lang="en-GB" dirty="0" smtClean="0"/>
              <a:t>Example – </a:t>
            </a:r>
          </a:p>
          <a:p>
            <a:r>
              <a:rPr lang="en-GB" dirty="0" smtClean="0"/>
              <a:t>You</a:t>
            </a:r>
            <a:r>
              <a:rPr lang="en-GB" baseline="0" dirty="0" smtClean="0"/>
              <a:t> </a:t>
            </a:r>
            <a:r>
              <a:rPr lang="en-GB" b="1" baseline="0" dirty="0" smtClean="0"/>
              <a:t>think </a:t>
            </a:r>
            <a:r>
              <a:rPr lang="en-GB" baseline="0" dirty="0" smtClean="0"/>
              <a:t>your child will be very upset and miss you when they start school</a:t>
            </a:r>
          </a:p>
          <a:p>
            <a:r>
              <a:rPr lang="en-GB" baseline="0" dirty="0" smtClean="0"/>
              <a:t>You </a:t>
            </a:r>
            <a:r>
              <a:rPr lang="en-GB" b="1" baseline="0" dirty="0" smtClean="0"/>
              <a:t>feel </a:t>
            </a:r>
            <a:r>
              <a:rPr lang="en-GB" baseline="0" dirty="0" smtClean="0"/>
              <a:t>anxious, worried, sad</a:t>
            </a:r>
          </a:p>
          <a:p>
            <a:r>
              <a:rPr lang="en-GB" baseline="0" dirty="0" smtClean="0"/>
              <a:t>You may be emotional, cry or discuss your fears with others and ask your child how they are feeling about school, which feeds into your worrying thoughts and the cycle continues.</a:t>
            </a:r>
          </a:p>
          <a:p>
            <a:endParaRPr lang="en-GB" baseline="0" dirty="0" smtClean="0"/>
          </a:p>
          <a:p>
            <a:r>
              <a:rPr lang="en-GB" baseline="0" dirty="0" smtClean="0"/>
              <a:t>This is normal as a parent/carer to experience.</a:t>
            </a:r>
          </a:p>
          <a:p>
            <a:endParaRPr lang="en-GB" baseline="0" dirty="0" smtClean="0"/>
          </a:p>
          <a:p>
            <a:r>
              <a:rPr lang="en-GB" baseline="0" dirty="0" smtClean="0"/>
              <a:t>Psychology tells us that we are driven by our dominant thoughts, so if our dominant thoughts around starting full time school are fearful and we focus on them missing us and being upset, we will naturally look for evidence to support those negative thoughts and be less likely to change to a more positive outlook. </a:t>
            </a:r>
          </a:p>
          <a:p>
            <a:endParaRPr lang="en-GB" baseline="0" dirty="0" smtClean="0"/>
          </a:p>
          <a:p>
            <a:r>
              <a:rPr lang="en-GB" baseline="0" dirty="0" smtClean="0"/>
              <a:t>Children will pick up on any tension or conflict in the adults around them, even though they may not understand the language used, or they appear not to be listening. It is important to monitor our thought processes and regulate our emotional responses to the upcoming change. </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5</a:t>
            </a:fld>
            <a:endParaRPr lang="en-US"/>
          </a:p>
        </p:txBody>
      </p:sp>
    </p:spTree>
    <p:extLst>
      <p:ext uri="{BB962C8B-B14F-4D97-AF65-F5344CB8AC3E}">
        <p14:creationId xmlns:p14="http://schemas.microsoft.com/office/powerpoint/2010/main" val="351345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 of things you can do to support your child and yourselves,</a:t>
            </a:r>
            <a:r>
              <a:rPr lang="en-GB" baseline="0" dirty="0" smtClean="0"/>
              <a:t> </a:t>
            </a:r>
            <a:r>
              <a:rPr lang="en-GB" dirty="0" smtClean="0"/>
              <a:t> through the transition to</a:t>
            </a:r>
            <a:r>
              <a:rPr lang="en-GB" baseline="0" dirty="0" smtClean="0"/>
              <a:t> full time school.</a:t>
            </a:r>
            <a:endParaRPr lang="en-GB" dirty="0" smtClean="0"/>
          </a:p>
          <a:p>
            <a:r>
              <a:rPr lang="en-GB" b="1" dirty="0" smtClean="0"/>
              <a:t>HEALTH </a:t>
            </a:r>
            <a:r>
              <a:rPr lang="en-GB" dirty="0" smtClean="0"/>
              <a:t>   -  You know your child best; what makes them happy, grumpy, hyper, deflated.</a:t>
            </a:r>
          </a:p>
          <a:p>
            <a:r>
              <a:rPr lang="en-GB" dirty="0" smtClean="0"/>
              <a:t>                    Encourage</a:t>
            </a:r>
            <a:r>
              <a:rPr lang="en-GB" baseline="0" dirty="0" smtClean="0"/>
              <a:t> healthy diet. </a:t>
            </a:r>
            <a:endParaRPr lang="en-GB" dirty="0" smtClean="0"/>
          </a:p>
          <a:p>
            <a:r>
              <a:rPr lang="en-GB" dirty="0" smtClean="0"/>
              <a:t>                    Do they normally need lots of sleep? They will be more tired once they</a:t>
            </a:r>
            <a:r>
              <a:rPr lang="en-GB" baseline="0" dirty="0" smtClean="0"/>
              <a:t> start school and this may make affect their</a:t>
            </a:r>
          </a:p>
          <a:p>
            <a:r>
              <a:rPr lang="en-GB" baseline="0" dirty="0" smtClean="0"/>
              <a:t>                    behaviour. Ensure they get adequate sleep</a:t>
            </a:r>
            <a:endParaRPr lang="en-GB" dirty="0" smtClean="0"/>
          </a:p>
          <a:p>
            <a:r>
              <a:rPr lang="en-GB" dirty="0" smtClean="0"/>
              <a:t>                    Do they need alone time? </a:t>
            </a:r>
          </a:p>
          <a:p>
            <a:r>
              <a:rPr lang="en-GB" dirty="0" smtClean="0"/>
              <a:t>                    Do they have a medical condition?</a:t>
            </a:r>
          </a:p>
          <a:p>
            <a:endParaRPr lang="en-GB" dirty="0" smtClean="0"/>
          </a:p>
          <a:p>
            <a:r>
              <a:rPr lang="en-GB" dirty="0" smtClean="0"/>
              <a:t>You can help your child by making sure that they get enough rest, exercise,</a:t>
            </a:r>
            <a:r>
              <a:rPr lang="en-GB" baseline="0" dirty="0" smtClean="0"/>
              <a:t> a </a:t>
            </a:r>
            <a:r>
              <a:rPr lang="en-GB" dirty="0" smtClean="0"/>
              <a:t>healthy diet and time to be alone if they need it. Plan ahead with school for medical conditions – schools will support your </a:t>
            </a:r>
            <a:r>
              <a:rPr lang="en-GB" dirty="0" err="1" smtClean="0"/>
              <a:t>childs</a:t>
            </a:r>
            <a:r>
              <a:rPr lang="en-GB" dirty="0" smtClean="0"/>
              <a:t> health needs and care plans can be put in place. Reassure your child that this will be happening and they will be supported. Support</a:t>
            </a:r>
            <a:r>
              <a:rPr lang="en-GB" baseline="0" dirty="0" smtClean="0"/>
              <a:t> your child in understanding and identifying their own emotions and to normalise them, and also to have an awareness of other peoples emotions. </a:t>
            </a:r>
            <a:endParaRPr lang="en-GB" dirty="0" smtClean="0"/>
          </a:p>
          <a:p>
            <a:endParaRPr lang="en-GB" dirty="0" smtClean="0"/>
          </a:p>
          <a:p>
            <a:r>
              <a:rPr lang="en-GB" b="1" dirty="0" smtClean="0"/>
              <a:t>CALM </a:t>
            </a:r>
            <a:r>
              <a:rPr lang="en-GB" dirty="0" smtClean="0"/>
              <a:t> - Try to stay calm when your child is feeling distressed or over excited. Your child may :</a:t>
            </a:r>
          </a:p>
          <a:p>
            <a:r>
              <a:rPr lang="en-GB" dirty="0" smtClean="0"/>
              <a:t>            Have highs and lows</a:t>
            </a:r>
          </a:p>
          <a:p>
            <a:r>
              <a:rPr lang="en-GB" dirty="0" smtClean="0"/>
              <a:t>            Get angry</a:t>
            </a:r>
          </a:p>
          <a:p>
            <a:r>
              <a:rPr lang="en-GB" dirty="0" smtClean="0"/>
              <a:t>            be very self-centred</a:t>
            </a:r>
          </a:p>
          <a:p>
            <a:r>
              <a:rPr lang="en-GB" dirty="0" smtClean="0"/>
              <a:t>            Be melodramatic</a:t>
            </a:r>
          </a:p>
          <a:p>
            <a:r>
              <a:rPr lang="en-GB" dirty="0" smtClean="0"/>
              <a:t>            Over excitable and hyper</a:t>
            </a:r>
          </a:p>
          <a:p>
            <a:r>
              <a:rPr lang="en-GB" dirty="0" smtClean="0"/>
              <a:t>Your child will learn from your responses and behaviours, if you remain calm this will impact on your child and provide them with a safe space for them to express how they are feeling. Remember</a:t>
            </a:r>
            <a:r>
              <a:rPr lang="en-GB" baseline="0" dirty="0" smtClean="0"/>
              <a:t> the think act do cycle and to self regulate your own emotions and feelings.</a:t>
            </a:r>
            <a:endParaRPr lang="en-GB" dirty="0" smtClean="0"/>
          </a:p>
          <a:p>
            <a:endParaRPr lang="en-GB" dirty="0" smtClean="0"/>
          </a:p>
          <a:p>
            <a:endParaRPr lang="en-GB" dirty="0" smtClean="0"/>
          </a:p>
          <a:p>
            <a:r>
              <a:rPr lang="en-GB" b="1" dirty="0" smtClean="0"/>
              <a:t>ANCHOR</a:t>
            </a:r>
            <a:r>
              <a:rPr lang="en-GB" dirty="0" smtClean="0"/>
              <a:t>  - During times of change you will be the anchor for them. For your child you are:</a:t>
            </a:r>
          </a:p>
          <a:p>
            <a:r>
              <a:rPr lang="en-GB" dirty="0" smtClean="0"/>
              <a:t>                  Familiar, routine, a guide, constant, comfort, irritating, home, provide boundaries</a:t>
            </a:r>
          </a:p>
          <a:p>
            <a:r>
              <a:rPr lang="en-GB" dirty="0" smtClean="0"/>
              <a:t>Listen to your child and give reassurance . Listen to their point of view.</a:t>
            </a:r>
            <a:r>
              <a:rPr lang="en-GB" baseline="0" dirty="0" smtClean="0"/>
              <a:t> </a:t>
            </a:r>
          </a:p>
          <a:p>
            <a:endParaRPr lang="en-GB" dirty="0" smtClean="0"/>
          </a:p>
          <a:p>
            <a:r>
              <a:rPr lang="en-GB" b="1" dirty="0" smtClean="0"/>
              <a:t>BE PREPARED  </a:t>
            </a:r>
            <a:r>
              <a:rPr lang="en-GB" dirty="0" smtClean="0"/>
              <a:t>- </a:t>
            </a:r>
          </a:p>
          <a:p>
            <a:r>
              <a:rPr lang="en-GB" dirty="0" smtClean="0"/>
              <a:t>Prepare yourself and your child as much as possible before school starts. </a:t>
            </a:r>
          </a:p>
          <a:p>
            <a:r>
              <a:rPr lang="en-GB" dirty="0" smtClean="0"/>
              <a:t>Sign up to any school apps/portals/emails. These will give you information about events to put in your diary,</a:t>
            </a:r>
            <a:r>
              <a:rPr lang="en-GB" baseline="0" dirty="0" smtClean="0"/>
              <a:t> your </a:t>
            </a:r>
            <a:r>
              <a:rPr lang="en-GB" baseline="0" dirty="0" err="1" smtClean="0"/>
              <a:t>childs</a:t>
            </a:r>
            <a:r>
              <a:rPr lang="en-GB" baseline="0" dirty="0" smtClean="0"/>
              <a:t> progress etc. </a:t>
            </a:r>
            <a:r>
              <a:rPr lang="en-GB" dirty="0" smtClean="0"/>
              <a:t>Practice the journey to school with them</a:t>
            </a:r>
            <a:r>
              <a:rPr lang="en-GB" baseline="0" dirty="0" smtClean="0"/>
              <a:t> – Familiarise them of the route.</a:t>
            </a:r>
          </a:p>
          <a:p>
            <a:r>
              <a:rPr lang="en-GB" baseline="0" dirty="0" smtClean="0"/>
              <a:t>Get them used to the routine of getting up, washed and dressed and ready to leave the house in time for school. </a:t>
            </a:r>
          </a:p>
          <a:p>
            <a:r>
              <a:rPr lang="en-GB" dirty="0" smtClean="0"/>
              <a:t>Go through the school checklist with your child to make sure they have everything they need.</a:t>
            </a:r>
          </a:p>
          <a:p>
            <a:r>
              <a:rPr lang="en-GB" dirty="0" smtClean="0"/>
              <a:t>Meet</a:t>
            </a:r>
            <a:r>
              <a:rPr lang="en-GB" baseline="0" dirty="0" smtClean="0"/>
              <a:t> the teacher / see the school and classroom in advance. Attend open days/evenings</a:t>
            </a:r>
            <a:endParaRPr lang="en-GB" dirty="0" smtClean="0"/>
          </a:p>
          <a:p>
            <a:r>
              <a:rPr lang="en-GB" dirty="0" smtClean="0"/>
              <a:t>Enquire about any financial support you may be entitled to – </a:t>
            </a:r>
            <a:r>
              <a:rPr lang="en-GB" dirty="0" err="1" smtClean="0"/>
              <a:t>ie</a:t>
            </a:r>
            <a:r>
              <a:rPr lang="en-GB" dirty="0" smtClean="0"/>
              <a:t> free school meals, grants. Speak to the school and they can advise you.</a:t>
            </a:r>
          </a:p>
          <a:p>
            <a:endParaRPr lang="en-GB" dirty="0" smtClean="0"/>
          </a:p>
          <a:p>
            <a:endParaRPr lang="en-GB" dirty="0" smtClean="0"/>
          </a:p>
          <a:p>
            <a:r>
              <a:rPr lang="en-GB" b="1" dirty="0" smtClean="0"/>
              <a:t>INDEPENDENCE</a:t>
            </a:r>
          </a:p>
          <a:p>
            <a:r>
              <a:rPr lang="en-GB" dirty="0" smtClean="0"/>
              <a:t>Help your child to move from identifying as a child to a teenage identity in a positive way. Increase their responsibilities and allow more independence  (age &amp; development appropriate). Notice and praise when they are acting mature and encourage this. </a:t>
            </a:r>
          </a:p>
          <a:p>
            <a:r>
              <a:rPr lang="en-GB" dirty="0" smtClean="0"/>
              <a:t>Be mindful that your </a:t>
            </a:r>
            <a:r>
              <a:rPr lang="en-GB" dirty="0" err="1" smtClean="0"/>
              <a:t>childs</a:t>
            </a:r>
            <a:r>
              <a:rPr lang="en-GB" dirty="0" smtClean="0"/>
              <a:t> need are changing and will fluctuate. It may feel like you are taking one step forward and two steps back at times. </a:t>
            </a:r>
          </a:p>
          <a:p>
            <a:r>
              <a:rPr lang="en-GB" dirty="0" smtClean="0"/>
              <a:t>As your child is going to be starting to take on more responsibilities, promoting more independence in relation to their own health is also an important step. This can include things such as them having to remember to maintain their personal hygiene, if they have any medical conditions, to become more responsible for managing this. Encourage and support your child to </a:t>
            </a:r>
          </a:p>
          <a:p>
            <a:r>
              <a:rPr lang="en-GB" dirty="0" smtClean="0"/>
              <a:t>Make decisions on their health and wellbeing</a:t>
            </a:r>
          </a:p>
          <a:p>
            <a:r>
              <a:rPr lang="en-GB" dirty="0" smtClean="0"/>
              <a:t>Access support for their health and wellbeing </a:t>
            </a:r>
          </a:p>
          <a:p>
            <a:r>
              <a:rPr lang="en-GB" dirty="0" smtClean="0"/>
              <a:t>There are a number of resources your children can use to access latest, research based advice and support regarding their health which we will discuss at the end of the presentation. </a:t>
            </a:r>
          </a:p>
          <a:p>
            <a:endParaRPr lang="en-GB" dirty="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6</a:t>
            </a:fld>
            <a:endParaRPr lang="en-US"/>
          </a:p>
        </p:txBody>
      </p:sp>
    </p:spTree>
    <p:extLst>
      <p:ext uri="{BB962C8B-B14F-4D97-AF65-F5344CB8AC3E}">
        <p14:creationId xmlns:p14="http://schemas.microsoft.com/office/powerpoint/2010/main" val="364920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INDEPENDENCE</a:t>
            </a:r>
          </a:p>
          <a:p>
            <a:endParaRPr lang="en-GB" dirty="0" smtClean="0"/>
          </a:p>
          <a:p>
            <a:r>
              <a:rPr lang="en-GB" dirty="0" smtClean="0"/>
              <a:t>A large part of starting full time school is your child becoming</a:t>
            </a:r>
            <a:r>
              <a:rPr lang="en-GB" baseline="0" dirty="0" smtClean="0"/>
              <a:t> more independent and is an important step in their development . Before September, i</a:t>
            </a:r>
            <a:r>
              <a:rPr lang="en-GB" dirty="0" smtClean="0"/>
              <a:t>ncrease their responsibilities and allow more independence (age &amp; development appropriate). Notice and praise when they are trying</a:t>
            </a:r>
            <a:r>
              <a:rPr lang="en-GB" baseline="0" dirty="0" smtClean="0"/>
              <a:t> new skills. We will look at life skills in the next slide. </a:t>
            </a:r>
            <a:endParaRPr lang="en-GB" dirty="0" smtClean="0"/>
          </a:p>
          <a:p>
            <a:r>
              <a:rPr lang="en-GB" dirty="0" smtClean="0"/>
              <a:t>Be mindful that your </a:t>
            </a:r>
            <a:r>
              <a:rPr lang="en-GB" dirty="0" err="1" smtClean="0"/>
              <a:t>childs</a:t>
            </a:r>
            <a:r>
              <a:rPr lang="en-GB" dirty="0" smtClean="0"/>
              <a:t> need are changing and will fluctuate. It may feel like you are taking one step forward and two steps back at times. </a:t>
            </a:r>
          </a:p>
          <a:p>
            <a:endParaRPr lang="en-GB" dirty="0" smtClean="0"/>
          </a:p>
          <a:p>
            <a:r>
              <a:rPr lang="en-GB" b="1" baseline="0" dirty="0" smtClean="0"/>
              <a:t>SELF CARE   - </a:t>
            </a:r>
            <a:r>
              <a:rPr lang="en-GB" b="0" baseline="0" dirty="0" smtClean="0"/>
              <a:t>In order to support your child through this transition you must make sure that you look after yourself also. </a:t>
            </a:r>
          </a:p>
          <a:p>
            <a:r>
              <a:rPr lang="en-GB" b="0" baseline="0" dirty="0" smtClean="0"/>
              <a:t>Eat a healthy diet</a:t>
            </a:r>
          </a:p>
          <a:p>
            <a:r>
              <a:rPr lang="en-GB" b="0" baseline="0" dirty="0" smtClean="0"/>
              <a:t>Get plenty of exercise </a:t>
            </a:r>
          </a:p>
          <a:p>
            <a:r>
              <a:rPr lang="en-GB" b="0" baseline="0" dirty="0" smtClean="0"/>
              <a:t>Take time to relax and make time for yourself to do the things you enjoy</a:t>
            </a:r>
          </a:p>
          <a:p>
            <a:r>
              <a:rPr lang="en-GB" b="0" baseline="0" dirty="0" smtClean="0"/>
              <a:t>Seek support from others – family members, friends, partners, other parents. Talk about your concerns about transition and get advice and support. Get in touch with the school/teachers to ask any questions you may have or share your concerns.</a:t>
            </a:r>
          </a:p>
          <a:p>
            <a:endParaRPr lang="en-GB" b="1" dirty="0" smtClean="0"/>
          </a:p>
          <a:p>
            <a:r>
              <a:rPr lang="en-GB" b="1" dirty="0" smtClean="0"/>
              <a:t>HAVE FUN – </a:t>
            </a:r>
            <a:r>
              <a:rPr lang="en-GB" b="0" dirty="0" smtClean="0"/>
              <a:t>provide lots of light relief and have fun with your child</a:t>
            </a:r>
          </a:p>
          <a:p>
            <a:r>
              <a:rPr lang="en-GB" b="0" dirty="0" smtClean="0"/>
              <a:t>During a stressful time it is important to make sure that you and your child have some fun. Be silly, play games, make things together, have a giggle, do activities you both enjoy together. This will provide some balance and relief from the worry about the big change ahead.</a:t>
            </a:r>
          </a:p>
          <a:p>
            <a:endParaRPr lang="en-GB" b="1" dirty="0" smtClean="0"/>
          </a:p>
          <a:p>
            <a:r>
              <a:rPr lang="en-GB" b="1" dirty="0" smtClean="0"/>
              <a:t>COMMUNICATION - </a:t>
            </a:r>
            <a:r>
              <a:rPr lang="en-GB" b="0" dirty="0" smtClean="0"/>
              <a:t>Good communication will give your child the skills to be able to express themselves clearly and confidentially in all aspects of their life. If your child is able to communicate to you their thoughts, feelings, wishes, beliefs and needs it will impact positively on their lives. Communication is two ways, so ensure you communicate with your child also. </a:t>
            </a:r>
          </a:p>
          <a:p>
            <a:r>
              <a:rPr lang="en-GB" b="0" dirty="0" smtClean="0"/>
              <a:t>Communication comes</a:t>
            </a:r>
            <a:r>
              <a:rPr lang="en-GB" b="0" baseline="0" dirty="0" smtClean="0"/>
              <a:t> </a:t>
            </a:r>
            <a:r>
              <a:rPr lang="en-GB" b="0" dirty="0" smtClean="0"/>
              <a:t>in many forms</a:t>
            </a:r>
            <a:r>
              <a:rPr lang="en-GB" b="1" dirty="0" smtClean="0"/>
              <a:t>:</a:t>
            </a:r>
          </a:p>
          <a:p>
            <a:r>
              <a:rPr lang="en-GB" b="0" dirty="0" smtClean="0"/>
              <a:t>Talking</a:t>
            </a:r>
          </a:p>
          <a:p>
            <a:r>
              <a:rPr lang="en-GB" b="0" dirty="0" smtClean="0"/>
              <a:t>Listening</a:t>
            </a:r>
          </a:p>
          <a:p>
            <a:r>
              <a:rPr lang="en-GB" b="0" dirty="0" smtClean="0"/>
              <a:t>Hearing</a:t>
            </a:r>
          </a:p>
          <a:p>
            <a:r>
              <a:rPr lang="en-GB" b="0" dirty="0" smtClean="0"/>
              <a:t>Hugging</a:t>
            </a:r>
          </a:p>
          <a:p>
            <a:r>
              <a:rPr lang="en-GB" b="0" dirty="0" smtClean="0"/>
              <a:t>Smiling</a:t>
            </a:r>
          </a:p>
          <a:p>
            <a:r>
              <a:rPr lang="en-GB" b="0" dirty="0" smtClean="0"/>
              <a:t>Sympathising</a:t>
            </a:r>
          </a:p>
          <a:p>
            <a:r>
              <a:rPr lang="en-GB" b="0" dirty="0" smtClean="0"/>
              <a:t>Reassuring</a:t>
            </a:r>
          </a:p>
          <a:p>
            <a:r>
              <a:rPr lang="en-GB" b="0" dirty="0" smtClean="0"/>
              <a:t>Sharing</a:t>
            </a:r>
          </a:p>
          <a:p>
            <a:r>
              <a:rPr lang="en-GB" b="0" dirty="0" smtClean="0"/>
              <a:t>Checking</a:t>
            </a:r>
          </a:p>
          <a:p>
            <a:r>
              <a:rPr lang="en-GB" b="0" dirty="0" smtClean="0"/>
              <a:t>Suggesting</a:t>
            </a:r>
          </a:p>
          <a:p>
            <a:endParaRPr lang="en-GB" b="1" dirty="0" smtClean="0"/>
          </a:p>
          <a:p>
            <a:r>
              <a:rPr lang="en-GB" b="0" dirty="0" smtClean="0"/>
              <a:t>Communicate</a:t>
            </a:r>
            <a:r>
              <a:rPr lang="en-GB" b="0" baseline="0" dirty="0" smtClean="0"/>
              <a:t> regularly with school – as well as listening to the worries and voice of the child, you can discuss any worries, anxieties or you may have about them starting school. This can help allay your fears, or help address and put plans in place to address issues. </a:t>
            </a:r>
          </a:p>
          <a:p>
            <a:r>
              <a:rPr lang="en-GB" b="1" baseline="0" dirty="0" smtClean="0"/>
              <a:t> </a:t>
            </a:r>
          </a:p>
          <a:p>
            <a:endParaRPr lang="en-GB" b="1" dirty="0" smtClean="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7</a:t>
            </a:fld>
            <a:endParaRPr lang="en-US"/>
          </a:p>
        </p:txBody>
      </p:sp>
    </p:spTree>
    <p:extLst>
      <p:ext uri="{BB962C8B-B14F-4D97-AF65-F5344CB8AC3E}">
        <p14:creationId xmlns:p14="http://schemas.microsoft.com/office/powerpoint/2010/main" val="172151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Equipping your kids with some practical skills will help them feel happy and confident about starting primary school and will also reassure you that the transition will be easier because of these skills. </a:t>
            </a:r>
          </a:p>
          <a:p>
            <a:r>
              <a:rPr lang="en-GB" baseline="0" dirty="0" smtClean="0"/>
              <a:t>(bring each skill up individually and discuss)</a:t>
            </a:r>
          </a:p>
          <a:p>
            <a:r>
              <a:rPr lang="en-GB" b="1" baseline="0" dirty="0" smtClean="0"/>
              <a:t>Toileting &amp; hygiene </a:t>
            </a:r>
          </a:p>
          <a:p>
            <a:r>
              <a:rPr lang="en-GB" b="1" baseline="0" dirty="0" smtClean="0"/>
              <a:t>                 - </a:t>
            </a:r>
            <a:r>
              <a:rPr lang="en-GB" b="0" baseline="0" dirty="0" smtClean="0"/>
              <a:t>happy to use toilet on their own</a:t>
            </a:r>
          </a:p>
          <a:p>
            <a:r>
              <a:rPr lang="en-GB" b="0" baseline="0" dirty="0" smtClean="0"/>
              <a:t>                - confident and able to ask when they need the toilet</a:t>
            </a:r>
          </a:p>
          <a:p>
            <a:r>
              <a:rPr lang="en-GB" b="0" baseline="0" dirty="0" smtClean="0"/>
              <a:t>                - Handwashing</a:t>
            </a:r>
          </a:p>
          <a:p>
            <a:r>
              <a:rPr lang="en-GB" b="0" baseline="0" dirty="0" smtClean="0"/>
              <a:t>                - Able to take off their trousers/tights/underwear easy enough to use the toilet</a:t>
            </a:r>
          </a:p>
          <a:p>
            <a:r>
              <a:rPr lang="en-GB" b="0" baseline="0" dirty="0" smtClean="0"/>
              <a:t>                - Expect a few accidents whilst they are settling in, this is normal.</a:t>
            </a:r>
          </a:p>
          <a:p>
            <a:r>
              <a:rPr lang="en-GB" b="0" baseline="0" dirty="0" smtClean="0"/>
              <a:t>                - Washing and brushing their teeth under supervision. </a:t>
            </a:r>
          </a:p>
          <a:p>
            <a:endParaRPr lang="en-GB" b="0" baseline="0" dirty="0" smtClean="0"/>
          </a:p>
          <a:p>
            <a:r>
              <a:rPr lang="en-GB" b="1" baseline="0" dirty="0" smtClean="0"/>
              <a:t>Meal time skills  </a:t>
            </a:r>
            <a:r>
              <a:rPr lang="en-GB" b="0" baseline="0" dirty="0" smtClean="0"/>
              <a:t>- ensure they can open their own cartons/drinks/wrapping on foods and packets</a:t>
            </a:r>
          </a:p>
          <a:p>
            <a:r>
              <a:rPr lang="en-GB" b="0" baseline="0" dirty="0" smtClean="0"/>
              <a:t>                        - Get them used to sitting at a table for a meal (usually 30 mins) without getting up and down</a:t>
            </a:r>
          </a:p>
          <a:p>
            <a:r>
              <a:rPr lang="en-GB" b="0" baseline="0" dirty="0" smtClean="0"/>
              <a:t>                        - Use of cutlery</a:t>
            </a:r>
            <a:r>
              <a:rPr lang="en-GB" b="1" baseline="0" dirty="0" smtClean="0"/>
              <a:t> </a:t>
            </a:r>
          </a:p>
          <a:p>
            <a:endParaRPr lang="en-GB" b="1" baseline="0" dirty="0" smtClean="0"/>
          </a:p>
          <a:p>
            <a:r>
              <a:rPr lang="en-GB" b="1" baseline="0" dirty="0" smtClean="0"/>
              <a:t>Dressing – </a:t>
            </a:r>
            <a:r>
              <a:rPr lang="en-GB" b="0" baseline="0" dirty="0" smtClean="0"/>
              <a:t>Practice putting their uniform on</a:t>
            </a:r>
          </a:p>
          <a:p>
            <a:r>
              <a:rPr lang="en-GB" b="0" baseline="0" dirty="0" smtClean="0"/>
              <a:t>                - Make a game out of putting uniform on and changing into PE kit. You will pick up on areas they have</a:t>
            </a:r>
          </a:p>
          <a:p>
            <a:r>
              <a:rPr lang="en-GB" b="0" baseline="0" dirty="0" smtClean="0"/>
              <a:t>                  difficulty with so they can practice. </a:t>
            </a:r>
          </a:p>
          <a:p>
            <a:r>
              <a:rPr lang="en-GB" b="0" baseline="0" dirty="0" smtClean="0"/>
              <a:t>                - Make this fun and praise efforts as well as results.</a:t>
            </a:r>
          </a:p>
          <a:p>
            <a:endParaRPr lang="en-GB" b="0" baseline="0" dirty="0" smtClean="0"/>
          </a:p>
          <a:p>
            <a:r>
              <a:rPr lang="en-GB" b="1" baseline="0" dirty="0" smtClean="0"/>
              <a:t>Making friends  </a:t>
            </a:r>
            <a:r>
              <a:rPr lang="en-GB" b="0" baseline="0" dirty="0" smtClean="0"/>
              <a:t>- provide opportunities for your child to make friends – </a:t>
            </a:r>
            <a:r>
              <a:rPr lang="en-GB" b="0" baseline="0" dirty="0" err="1" smtClean="0"/>
              <a:t>ie</a:t>
            </a:r>
            <a:r>
              <a:rPr lang="en-GB" b="0" baseline="0" dirty="0" smtClean="0"/>
              <a:t> playgroups</a:t>
            </a:r>
          </a:p>
          <a:p>
            <a:r>
              <a:rPr lang="en-GB" b="0" baseline="0" dirty="0" smtClean="0"/>
              <a:t>                       - encourage making friends with others – support and reassure if they find this difficult.</a:t>
            </a:r>
          </a:p>
          <a:p>
            <a:endParaRPr lang="en-GB" b="0" baseline="0" dirty="0" smtClean="0"/>
          </a:p>
          <a:p>
            <a:r>
              <a:rPr lang="en-GB" b="1" baseline="0" dirty="0" smtClean="0"/>
              <a:t>Listening and talking </a:t>
            </a:r>
            <a:r>
              <a:rPr lang="en-GB" b="0" baseline="0" dirty="0" smtClean="0"/>
              <a:t>– talk to your child regularly</a:t>
            </a:r>
          </a:p>
          <a:p>
            <a:r>
              <a:rPr lang="en-GB" b="0" baseline="0" dirty="0" smtClean="0"/>
              <a:t>                              - take an interest in what your child is telling you and engage in conversations with them.</a:t>
            </a:r>
          </a:p>
          <a:p>
            <a:r>
              <a:rPr lang="en-GB" b="0" baseline="0" dirty="0" smtClean="0"/>
              <a:t>                              - listen to your child and encourage them to do the same – be realistic in your expectations. </a:t>
            </a:r>
          </a:p>
          <a:p>
            <a:r>
              <a:rPr lang="en-GB" b="0" baseline="0" dirty="0" smtClean="0"/>
              <a:t>                              - Read regularly with your child – they will be read to at school and need to be able to sit and listen.</a:t>
            </a:r>
          </a:p>
          <a:p>
            <a:endParaRPr lang="en-GB" b="0" baseline="0" dirty="0" smtClean="0"/>
          </a:p>
          <a:p>
            <a:r>
              <a:rPr lang="en-GB" b="1" baseline="0" dirty="0" smtClean="0"/>
              <a:t>Play and sharing </a:t>
            </a:r>
            <a:r>
              <a:rPr lang="en-GB" baseline="0" dirty="0" smtClean="0"/>
              <a:t>- Encourage them to take an interest in the world around them, and to want to do things for themselves.</a:t>
            </a:r>
          </a:p>
          <a:p>
            <a:r>
              <a:rPr lang="en-GB" baseline="0" dirty="0" smtClean="0"/>
              <a:t>                        - Support them and teach them to share and take turns. </a:t>
            </a:r>
          </a:p>
          <a:p>
            <a:endParaRPr lang="en-GB" baseline="0" dirty="0" smtClean="0"/>
          </a:p>
          <a:p>
            <a:r>
              <a:rPr lang="en-GB" baseline="0" dirty="0" smtClean="0"/>
              <a:t>Children develop at their own pace and as long as parents and carer’s are supporting them in their effort towards responsible self-care and self-regulation, that is the best that can be done. Your child will be ready in their own time with the right support and encouragement. </a:t>
            </a:r>
            <a:endParaRPr lang="en-GB" dirty="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8</a:t>
            </a:fld>
            <a:endParaRPr lang="en-US"/>
          </a:p>
        </p:txBody>
      </p:sp>
    </p:spTree>
    <p:extLst>
      <p:ext uri="{BB962C8B-B14F-4D97-AF65-F5344CB8AC3E}">
        <p14:creationId xmlns:p14="http://schemas.microsoft.com/office/powerpoint/2010/main" val="268633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 is important at all stages of life, but during transition it is essential as the</a:t>
            </a:r>
            <a:r>
              <a:rPr lang="en-GB" baseline="0" dirty="0" smtClean="0"/>
              <a:t> child’s environment is changing. </a:t>
            </a:r>
          </a:p>
          <a:p>
            <a:endParaRPr lang="en-GB" dirty="0" smtClean="0"/>
          </a:p>
          <a:p>
            <a:r>
              <a:rPr lang="en-GB" b="1" dirty="0" smtClean="0"/>
              <a:t>IMMUNISATIONS</a:t>
            </a:r>
          </a:p>
          <a:p>
            <a:endParaRPr lang="en-GB" b="1" dirty="0" smtClean="0"/>
          </a:p>
          <a:p>
            <a:r>
              <a:rPr lang="en-GB" dirty="0" smtClean="0"/>
              <a:t>We need to ensure that all immunisations are up to date – you can ask your GP if you are unsure if your child is up to date.</a:t>
            </a:r>
          </a:p>
          <a:p>
            <a:endParaRPr lang="en-GB" dirty="0" smtClean="0"/>
          </a:p>
          <a:p>
            <a:r>
              <a:rPr lang="en-GB" b="1" dirty="0" smtClean="0"/>
              <a:t>Dental hygiene </a:t>
            </a:r>
            <a:r>
              <a:rPr lang="en-GB" dirty="0" smtClean="0"/>
              <a:t>– Poor dental hygiene can cause decay and tooth loss which may make your child insecure about their appearance.</a:t>
            </a:r>
          </a:p>
          <a:p>
            <a:r>
              <a:rPr lang="en-GB" dirty="0" smtClean="0"/>
              <a:t> It also causes pain which can result in time off school or sleepless nights which will impact on their education. This can be very unsettling when they have just started a new school. </a:t>
            </a:r>
          </a:p>
          <a:p>
            <a:r>
              <a:rPr lang="en-GB" dirty="0" smtClean="0"/>
              <a:t>Dental care is free for under 16’s and those under 19 if in full time education and advice should be followed by your dentist for how often dental checks are required.</a:t>
            </a:r>
          </a:p>
          <a:p>
            <a:endParaRPr lang="en-GB" dirty="0" smtClean="0"/>
          </a:p>
          <a:p>
            <a:r>
              <a:rPr lang="en-GB" b="1" dirty="0" smtClean="0"/>
              <a:t>Opticians </a:t>
            </a:r>
            <a:r>
              <a:rPr lang="en-GB" dirty="0" smtClean="0"/>
              <a:t>– Regular appointments are needed to make sure your eyes stay healthy – follow opticians advice for how regular they need them. If your child is having trouble with their vision this can create problems including headaches, blurred vision, inability to concentrate at school, difficulty seeing boards in class. </a:t>
            </a:r>
          </a:p>
          <a:p>
            <a:r>
              <a:rPr lang="en-GB" dirty="0" smtClean="0"/>
              <a:t>Eye sight tests are free for children under 16 years and children under 18years who are in full time education.</a:t>
            </a:r>
          </a:p>
          <a:p>
            <a:endParaRPr lang="en-GB" dirty="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9</a:t>
            </a:fld>
            <a:endParaRPr lang="en-US"/>
          </a:p>
        </p:txBody>
      </p:sp>
    </p:spTree>
    <p:extLst>
      <p:ext uri="{BB962C8B-B14F-4D97-AF65-F5344CB8AC3E}">
        <p14:creationId xmlns:p14="http://schemas.microsoft.com/office/powerpoint/2010/main" val="21412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Focus on your </a:t>
            </a:r>
            <a:r>
              <a:rPr lang="en-GB" b="1" dirty="0" err="1" smtClean="0"/>
              <a:t>childs</a:t>
            </a:r>
            <a:r>
              <a:rPr lang="en-GB" b="1" baseline="0" dirty="0" smtClean="0"/>
              <a:t> strengths </a:t>
            </a:r>
          </a:p>
          <a:p>
            <a:endParaRPr lang="en-GB" dirty="0" smtClean="0"/>
          </a:p>
          <a:p>
            <a:r>
              <a:rPr lang="en-GB" dirty="0" smtClean="0"/>
              <a:t>There can be a tendency to start to think about what a child might or does struggle with e.g.  is not good at making friends, at sharing, at deciding when to go to the toilet,</a:t>
            </a:r>
            <a:r>
              <a:rPr lang="en-GB" baseline="0" dirty="0" smtClean="0"/>
              <a:t> etc</a:t>
            </a:r>
            <a:r>
              <a:rPr lang="en-GB" dirty="0" smtClean="0"/>
              <a:t>. Using</a:t>
            </a:r>
            <a:r>
              <a:rPr lang="en-GB" baseline="0" dirty="0" smtClean="0"/>
              <a:t> the think – act – do cycle regulate your thoughts and focus on what your child can do. </a:t>
            </a:r>
          </a:p>
          <a:p>
            <a:endParaRPr lang="en-GB" dirty="0" smtClean="0"/>
          </a:p>
          <a:p>
            <a:r>
              <a:rPr lang="en-GB" b="1" dirty="0" smtClean="0"/>
              <a:t>Be</a:t>
            </a:r>
            <a:r>
              <a:rPr lang="en-GB" b="1" baseline="0" dirty="0" smtClean="0"/>
              <a:t> positive and enthusiastic</a:t>
            </a:r>
          </a:p>
          <a:p>
            <a:endParaRPr lang="en-GB" baseline="0" dirty="0" smtClean="0"/>
          </a:p>
          <a:p>
            <a:r>
              <a:rPr lang="en-GB" baseline="0" dirty="0" smtClean="0"/>
              <a:t>Keep positive and enthusiastic and regularly discuss all the fun and new things they will be doing at their new school. </a:t>
            </a:r>
          </a:p>
          <a:p>
            <a:endParaRPr lang="en-GB" b="1" baseline="0" dirty="0" smtClean="0"/>
          </a:p>
          <a:p>
            <a:r>
              <a:rPr lang="en-GB" b="1" baseline="0" dirty="0" smtClean="0"/>
              <a:t>Praise and support</a:t>
            </a:r>
          </a:p>
          <a:p>
            <a:endParaRPr lang="en-GB" b="1" baseline="0" dirty="0" smtClean="0"/>
          </a:p>
          <a:p>
            <a:r>
              <a:rPr lang="en-GB" baseline="0" dirty="0" smtClean="0"/>
              <a:t>Include you child by making a visual and fun exercise, using a home-made or a chart bought from a stationery shop. Encourage your child to be aware of when they have mastered new skills and add these to the chart, giving praise frequently and lavishly for effort and achievement. </a:t>
            </a:r>
          </a:p>
          <a:p>
            <a:endParaRPr lang="en-GB" baseline="0" dirty="0" smtClean="0"/>
          </a:p>
          <a:p>
            <a:r>
              <a:rPr lang="en-GB" b="1" baseline="0" dirty="0" smtClean="0"/>
              <a:t>Believe in yourself and your child</a:t>
            </a:r>
          </a:p>
          <a:p>
            <a:endParaRPr lang="en-GB" baseline="0" dirty="0" smtClean="0"/>
          </a:p>
          <a:p>
            <a:r>
              <a:rPr lang="en-GB" baseline="0" dirty="0" smtClean="0"/>
              <a:t>Parents may feel acutely conscious of the perceived judgement of others. The start of the school term is rife with opportunities for generating insecurities in parents. The spoken or unspoken views of other parents, of teachers, teaching assistants, lunch-time supervisors, all may suddenly seem to matter and take on a significance that can be frightening. Be conscious of those times when our own assessment of our child’s strength and difficulties, may be influenced by the perceived judgement of others. Do not allow your confidence in your child to be under-mined. Most importantly, do not allow your love for your child to be under-mined by doubt and insecurities. </a:t>
            </a:r>
          </a:p>
          <a:p>
            <a:endParaRPr lang="en-GB" baseline="0" dirty="0" smtClean="0"/>
          </a:p>
          <a:p>
            <a:r>
              <a:rPr lang="en-GB" dirty="0" smtClean="0"/>
              <a:t>Children can have certain needs and/or experience difficulties. Children are usually not perfect in all areas? Remember that the difficulty does not define your child. Try to keep the focus small, so that it does not dominate the language you use around and about your child. E.g. the child who may not be adept at dressing themselves or going to the toilet in time, may be the most caring and considerate to others. In this instance, the child’s social competences (or Personal, Social and Emotional Development) have over-taken Parents may feel acutely conscious of the perceived judgement of others. The start of the school term is rife with opportunities for generating insecurities in parents. The spoken or unspoken views of other parents, of teachers, teaching assistants, lunch-time supervisors, all may suddenly seem to matter and take on a significance that can be frightening. Be conscious of those times when our own assessment of our child’s strength and difficulties, may be influenced by the perceived judgement of others. Do not allow your confidence in your child to be under-mined. Most importantly, do not allow your love for your child to be under-mined by doubt and insecurities. </a:t>
            </a:r>
          </a:p>
          <a:p>
            <a:endParaRPr lang="en-GB" dirty="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10</a:t>
            </a:fld>
            <a:endParaRPr lang="en-US"/>
          </a:p>
        </p:txBody>
      </p:sp>
    </p:spTree>
    <p:extLst>
      <p:ext uri="{BB962C8B-B14F-4D97-AF65-F5344CB8AC3E}">
        <p14:creationId xmlns:p14="http://schemas.microsoft.com/office/powerpoint/2010/main" val="340687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5BADDDD-CE78-4821-AD9E-E9D95BEE1403}" type="slidenum">
              <a:rPr lang="en-US" smtClean="0"/>
              <a:pPr>
                <a:defRPr/>
              </a:pPr>
              <a:t>11</a:t>
            </a:fld>
            <a:endParaRPr lang="en-US"/>
          </a:p>
        </p:txBody>
      </p:sp>
    </p:spTree>
    <p:extLst>
      <p:ext uri="{BB962C8B-B14F-4D97-AF65-F5344CB8AC3E}">
        <p14:creationId xmlns:p14="http://schemas.microsoft.com/office/powerpoint/2010/main" val="1258124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descr="Footer-Title-Slide2.png"/>
          <p:cNvPicPr>
            <a:picLocks noChangeAspect="1"/>
          </p:cNvPicPr>
          <p:nvPr userDrawn="1"/>
        </p:nvPicPr>
        <p:blipFill>
          <a:blip r:embed="rId2"/>
          <a:srcRect/>
          <a:stretch>
            <a:fillRect/>
          </a:stretch>
        </p:blipFill>
        <p:spPr bwMode="auto">
          <a:xfrm>
            <a:off x="0" y="3124200"/>
            <a:ext cx="9169400" cy="3760788"/>
          </a:xfrm>
          <a:prstGeom prst="rect">
            <a:avLst/>
          </a:prstGeom>
          <a:noFill/>
          <a:ln w="9525">
            <a:noFill/>
            <a:miter lim="800000"/>
            <a:headEnd/>
            <a:tailEnd/>
          </a:ln>
        </p:spPr>
      </p:pic>
      <p:pic>
        <p:nvPicPr>
          <p:cNvPr id="6" name="Picture 5" descr="Footer-Vision.png"/>
          <p:cNvPicPr>
            <a:picLocks noChangeAspect="1"/>
          </p:cNvPicPr>
          <p:nvPr userDrawn="1"/>
        </p:nvPicPr>
        <p:blipFill>
          <a:blip r:embed="rId3"/>
          <a:srcRect/>
          <a:stretch>
            <a:fillRect/>
          </a:stretch>
        </p:blipFill>
        <p:spPr bwMode="auto">
          <a:xfrm>
            <a:off x="420688" y="6169025"/>
            <a:ext cx="8472487" cy="715963"/>
          </a:xfrm>
          <a:prstGeom prst="rect">
            <a:avLst/>
          </a:prstGeom>
          <a:noFill/>
          <a:ln w="9525">
            <a:noFill/>
            <a:miter lim="800000"/>
            <a:headEnd/>
            <a:tailEnd/>
          </a:ln>
        </p:spPr>
      </p:pic>
      <p:sp>
        <p:nvSpPr>
          <p:cNvPr id="7" name="Content Placeholder 2"/>
          <p:cNvSpPr txBox="1">
            <a:spLocks/>
          </p:cNvSpPr>
          <p:nvPr userDrawn="1"/>
        </p:nvSpPr>
        <p:spPr>
          <a:xfrm>
            <a:off x="446088" y="4005263"/>
            <a:ext cx="8229600" cy="6477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endParaRPr lang="en-US" sz="1600" dirty="0">
              <a:solidFill>
                <a:srgbClr val="FFFFFF"/>
              </a:solidFill>
            </a:endParaRPr>
          </a:p>
        </p:txBody>
      </p:sp>
      <p:sp>
        <p:nvSpPr>
          <p:cNvPr id="9" name="Title Placeholder 8"/>
          <p:cNvSpPr>
            <a:spLocks noGrp="1"/>
          </p:cNvSpPr>
          <p:nvPr>
            <p:ph type="title"/>
          </p:nvPr>
        </p:nvSpPr>
        <p:spPr>
          <a:xfrm>
            <a:off x="457200" y="1772816"/>
            <a:ext cx="8229600" cy="576064"/>
          </a:xfrm>
          <a:prstGeom prst="rect">
            <a:avLst/>
          </a:prstGeom>
        </p:spPr>
        <p:txBody>
          <a:bodyPr vert="horz" lIns="91440" tIns="45720" rIns="91440" bIns="45720" rtlCol="0" anchor="ctr">
            <a:normAutofit/>
          </a:bodyPr>
          <a:lstStyle>
            <a:lvl1pPr>
              <a:defRPr sz="4000">
                <a:solidFill>
                  <a:srgbClr val="332D7C"/>
                </a:solidFill>
              </a:defRPr>
            </a:lvl1pPr>
          </a:lstStyle>
          <a:p>
            <a:r>
              <a:rPr lang="en-GB" dirty="0" smtClean="0"/>
              <a:t>Click to edit slide title</a:t>
            </a:r>
            <a:endParaRPr lang="en-US" dirty="0"/>
          </a:p>
        </p:txBody>
      </p:sp>
      <p:sp>
        <p:nvSpPr>
          <p:cNvPr id="11" name="Text Placeholder 11"/>
          <p:cNvSpPr>
            <a:spLocks noGrp="1"/>
          </p:cNvSpPr>
          <p:nvPr>
            <p:ph idx="1"/>
          </p:nvPr>
        </p:nvSpPr>
        <p:spPr>
          <a:xfrm>
            <a:off x="457200" y="2348880"/>
            <a:ext cx="8229600" cy="504056"/>
          </a:xfrm>
          <a:prstGeom prst="rect">
            <a:avLst/>
          </a:prstGeom>
        </p:spPr>
        <p:txBody>
          <a:bodyPr vert="horz" lIns="91440" tIns="45720" rIns="91440" bIns="45720" rtlCol="0">
            <a:noAutofit/>
          </a:bodyPr>
          <a:lstStyle>
            <a:lvl1pPr>
              <a:defRPr sz="2800" b="0">
                <a:solidFill>
                  <a:schemeClr val="tx1"/>
                </a:solidFill>
              </a:defRPr>
            </a:lvl1pPr>
          </a:lstStyle>
          <a:p>
            <a:pPr lvl="0"/>
            <a:r>
              <a:rPr lang="en-US" dirty="0" smtClean="0"/>
              <a:t>Click to edit Master text styles</a:t>
            </a:r>
          </a:p>
        </p:txBody>
      </p:sp>
      <p:sp>
        <p:nvSpPr>
          <p:cNvPr id="24" name="Text Placeholder 2"/>
          <p:cNvSpPr>
            <a:spLocks noGrp="1"/>
          </p:cNvSpPr>
          <p:nvPr>
            <p:ph type="body" sz="quarter" idx="10"/>
          </p:nvPr>
        </p:nvSpPr>
        <p:spPr>
          <a:xfrm>
            <a:off x="468313" y="3932858"/>
            <a:ext cx="3455987" cy="576262"/>
          </a:xfrm>
          <a:prstGeom prst="rect">
            <a:avLst/>
          </a:prstGeom>
          <a:noFill/>
          <a:ln>
            <a:noFill/>
          </a:ln>
        </p:spPr>
        <p:txBody>
          <a:bodyPr vert="horz"/>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bg1"/>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Safe, high quality care tint)">
    <p:spTree>
      <p:nvGrpSpPr>
        <p:cNvPr id="1" name=""/>
        <p:cNvGrpSpPr/>
        <p:nvPr/>
      </p:nvGrpSpPr>
      <p:grpSpPr>
        <a:xfrm>
          <a:off x="0" y="0"/>
          <a:ext cx="0" cy="0"/>
          <a:chOff x="0" y="0"/>
          <a:chExt cx="0" cy="0"/>
        </a:xfrm>
      </p:grpSpPr>
      <p:sp>
        <p:nvSpPr>
          <p:cNvPr id="5" name="Rectangle 6"/>
          <p:cNvSpPr/>
          <p:nvPr userDrawn="1"/>
        </p:nvSpPr>
        <p:spPr>
          <a:xfrm>
            <a:off x="0" y="0"/>
            <a:ext cx="9144000" cy="6858000"/>
          </a:xfrm>
          <a:prstGeom prst="rect">
            <a:avLst/>
          </a:prstGeom>
          <a:solidFill>
            <a:srgbClr val="DDEFE4"/>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9"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8" name="Picture 8" descr="Walsall-Healthcare-NHS-Trust-logo.png"/>
          <p:cNvPicPr>
            <a:picLocks noChangeAspect="1"/>
          </p:cNvPicPr>
          <p:nvPr userDrawn="1"/>
        </p:nvPicPr>
        <p:blipFill>
          <a:blip r:embed="rId3"/>
          <a:srcRect/>
          <a:stretch>
            <a:fillRect/>
          </a:stretch>
        </p:blipFill>
        <p:spPr bwMode="auto">
          <a:xfrm>
            <a:off x="5591175" y="333375"/>
            <a:ext cx="3228975" cy="541338"/>
          </a:xfrm>
          <a:prstGeom prst="rect">
            <a:avLst/>
          </a:prstGeom>
          <a:noFill/>
          <a:ln w="9525">
            <a:noFill/>
            <a:miter lim="800000"/>
            <a:headEnd/>
            <a:tailEnd/>
          </a:ln>
        </p:spPr>
      </p:pic>
      <p:pic>
        <p:nvPicPr>
          <p:cNvPr id="9" name="Picture 14" descr="1a.png"/>
          <p:cNvPicPr>
            <a:picLocks noChangeAspect="1"/>
          </p:cNvPicPr>
          <p:nvPr userDrawn="1"/>
        </p:nvPicPr>
        <p:blipFill>
          <a:blip r:embed="rId4"/>
          <a:srcRect/>
          <a:stretch>
            <a:fillRect/>
          </a:stretch>
        </p:blipFill>
        <p:spPr bwMode="auto">
          <a:xfrm>
            <a:off x="323850" y="179388"/>
            <a:ext cx="3892550" cy="1243012"/>
          </a:xfrm>
          <a:prstGeom prst="rect">
            <a:avLst/>
          </a:prstGeom>
          <a:noFill/>
          <a:ln w="9525">
            <a:noFill/>
            <a:miter lim="800000"/>
            <a:headEnd/>
            <a:tailEnd/>
          </a:ln>
        </p:spPr>
      </p:pic>
      <p:pic>
        <p:nvPicPr>
          <p:cNvPr id="10" name="Picture 10" descr="Footer-Vision.png"/>
          <p:cNvPicPr>
            <a:picLocks noChangeAspect="1"/>
          </p:cNvPicPr>
          <p:nvPr userDrawn="1"/>
        </p:nvPicPr>
        <p:blipFill>
          <a:blip r:embed="rId5"/>
          <a:srcRect/>
          <a:stretch>
            <a:fillRect/>
          </a:stretch>
        </p:blipFill>
        <p:spPr bwMode="auto">
          <a:xfrm>
            <a:off x="420688" y="6169025"/>
            <a:ext cx="8472487" cy="715963"/>
          </a:xfrm>
          <a:prstGeom prst="rect">
            <a:avLst/>
          </a:prstGeom>
          <a:noFill/>
          <a:ln w="9525">
            <a:noFill/>
            <a:miter lim="800000"/>
            <a:headEnd/>
            <a:tailEnd/>
          </a:ln>
        </p:spPr>
      </p:pic>
      <p:cxnSp>
        <p:nvCxnSpPr>
          <p:cNvPr id="11" name="Straight Connector 11"/>
          <p:cNvCxnSpPr/>
          <p:nvPr userDrawn="1"/>
        </p:nvCxnSpPr>
        <p:spPr>
          <a:xfrm>
            <a:off x="539750" y="2205038"/>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1628800"/>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Value colleagues)">
    <p:spTree>
      <p:nvGrpSpPr>
        <p:cNvPr id="1" name=""/>
        <p:cNvGrpSpPr/>
        <p:nvPr/>
      </p:nvGrpSpPr>
      <p:grpSpPr>
        <a:xfrm>
          <a:off x="0" y="0"/>
          <a:ext cx="0" cy="0"/>
          <a:chOff x="0" y="0"/>
          <a:chExt cx="0" cy="0"/>
        </a:xfrm>
      </p:grpSpPr>
      <p:pic>
        <p:nvPicPr>
          <p:cNvPr id="4" name="Picture 9"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1" descr="Value-Colleagues.png"/>
          <p:cNvPicPr>
            <a:picLocks noChangeAspect="1"/>
          </p:cNvPicPr>
          <p:nvPr userDrawn="1"/>
        </p:nvPicPr>
        <p:blipFill>
          <a:blip r:embed="rId3"/>
          <a:srcRect/>
          <a:stretch>
            <a:fillRect/>
          </a:stretch>
        </p:blipFill>
        <p:spPr bwMode="auto">
          <a:xfrm>
            <a:off x="6229350" y="2852738"/>
            <a:ext cx="3167063" cy="3198812"/>
          </a:xfrm>
          <a:prstGeom prst="rect">
            <a:avLst/>
          </a:prstGeom>
          <a:noFill/>
          <a:ln w="9525">
            <a:noFill/>
            <a:miter lim="800000"/>
            <a:headEnd/>
            <a:tailEnd/>
          </a:ln>
        </p:spPr>
      </p:pic>
      <p:pic>
        <p:nvPicPr>
          <p:cNvPr id="8" name="Picture 7"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8"/>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Value colleagues ti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solidFill>
            <a:srgbClr val="F3E0EB"/>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9"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7" descr="Walsall-Healthcare-NHS-Trust-logo.png"/>
          <p:cNvPicPr>
            <a:picLocks noChangeAspect="1"/>
          </p:cNvPicPr>
          <p:nvPr userDrawn="1"/>
        </p:nvPicPr>
        <p:blipFill>
          <a:blip r:embed="rId3"/>
          <a:srcRect/>
          <a:stretch>
            <a:fillRect/>
          </a:stretch>
        </p:blipFill>
        <p:spPr bwMode="auto">
          <a:xfrm>
            <a:off x="5591175" y="333375"/>
            <a:ext cx="3228975" cy="541338"/>
          </a:xfrm>
          <a:prstGeom prst="rect">
            <a:avLst/>
          </a:prstGeom>
          <a:noFill/>
          <a:ln w="9525">
            <a:noFill/>
            <a:miter lim="800000"/>
            <a:headEnd/>
            <a:tailEnd/>
          </a:ln>
        </p:spPr>
      </p:pic>
      <p:pic>
        <p:nvPicPr>
          <p:cNvPr id="7" name="Picture 13" descr="3a.png"/>
          <p:cNvPicPr>
            <a:picLocks noChangeAspect="1"/>
          </p:cNvPicPr>
          <p:nvPr userDrawn="1"/>
        </p:nvPicPr>
        <p:blipFill>
          <a:blip r:embed="rId4"/>
          <a:srcRect/>
          <a:stretch>
            <a:fillRect/>
          </a:stretch>
        </p:blipFill>
        <p:spPr bwMode="auto">
          <a:xfrm>
            <a:off x="323850" y="188913"/>
            <a:ext cx="3871913" cy="1252537"/>
          </a:xfrm>
          <a:prstGeom prst="rect">
            <a:avLst/>
          </a:prstGeom>
          <a:noFill/>
          <a:ln w="9525">
            <a:noFill/>
            <a:miter lim="800000"/>
            <a:headEnd/>
            <a:tailEnd/>
          </a:ln>
        </p:spPr>
      </p:pic>
      <p:pic>
        <p:nvPicPr>
          <p:cNvPr id="8" name="Picture 8" descr="Footer-Vision.png"/>
          <p:cNvPicPr>
            <a:picLocks noChangeAspect="1"/>
          </p:cNvPicPr>
          <p:nvPr userDrawn="1"/>
        </p:nvPicPr>
        <p:blipFill>
          <a:blip r:embed="rId5"/>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12"/>
          <p:cNvCxnSpPr/>
          <p:nvPr userDrawn="1"/>
        </p:nvCxnSpPr>
        <p:spPr>
          <a:xfrm>
            <a:off x="539750" y="2205038"/>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1628800"/>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12" name="Text Placeholder 4"/>
          <p:cNvSpPr>
            <a:spLocks noGrp="1"/>
          </p:cNvSpPr>
          <p:nvPr>
            <p:ph type="body" sz="quarter" idx="10"/>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Values)">
    <p:spTree>
      <p:nvGrpSpPr>
        <p:cNvPr id="1" name=""/>
        <p:cNvGrpSpPr/>
        <p:nvPr/>
      </p:nvGrpSpPr>
      <p:grpSpPr>
        <a:xfrm>
          <a:off x="0" y="0"/>
          <a:ext cx="0" cy="0"/>
          <a:chOff x="0" y="0"/>
          <a:chExt cx="0" cy="0"/>
        </a:xfrm>
      </p:grpSpPr>
      <p:pic>
        <p:nvPicPr>
          <p:cNvPr id="4" name="Picture 9"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1" descr="Values.png"/>
          <p:cNvPicPr>
            <a:picLocks noChangeAspect="1"/>
          </p:cNvPicPr>
          <p:nvPr userDrawn="1"/>
        </p:nvPicPr>
        <p:blipFill>
          <a:blip r:embed="rId3"/>
          <a:srcRect/>
          <a:stretch>
            <a:fillRect/>
          </a:stretch>
        </p:blipFill>
        <p:spPr bwMode="auto">
          <a:xfrm>
            <a:off x="6227763" y="2894013"/>
            <a:ext cx="3149600" cy="3198812"/>
          </a:xfrm>
          <a:prstGeom prst="rect">
            <a:avLst/>
          </a:prstGeom>
          <a:noFill/>
          <a:ln w="9525">
            <a:noFill/>
            <a:miter lim="800000"/>
            <a:headEnd/>
            <a:tailEnd/>
          </a:ln>
        </p:spPr>
      </p:pic>
      <p:pic>
        <p:nvPicPr>
          <p:cNvPr id="8" name="Picture 7"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8"/>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Values and hands)">
    <p:spTree>
      <p:nvGrpSpPr>
        <p:cNvPr id="1" name=""/>
        <p:cNvGrpSpPr/>
        <p:nvPr/>
      </p:nvGrpSpPr>
      <p:grpSpPr>
        <a:xfrm>
          <a:off x="0" y="0"/>
          <a:ext cx="0" cy="0"/>
          <a:chOff x="0" y="0"/>
          <a:chExt cx="0" cy="0"/>
        </a:xfrm>
      </p:grpSpPr>
      <p:pic>
        <p:nvPicPr>
          <p:cNvPr id="5" name="Picture 6" descr="Values.png"/>
          <p:cNvPicPr>
            <a:picLocks noChangeAspect="1"/>
          </p:cNvPicPr>
          <p:nvPr userDrawn="1"/>
        </p:nvPicPr>
        <p:blipFill>
          <a:blip r:embed="rId2"/>
          <a:srcRect t="2" b="-111"/>
          <a:stretch>
            <a:fillRect/>
          </a:stretch>
        </p:blipFill>
        <p:spPr bwMode="auto">
          <a:xfrm>
            <a:off x="5076825" y="2354263"/>
            <a:ext cx="3760788" cy="3811587"/>
          </a:xfrm>
          <a:prstGeom prst="rect">
            <a:avLst/>
          </a:prstGeom>
          <a:noFill/>
          <a:ln w="9525">
            <a:noFill/>
            <a:miter lim="800000"/>
            <a:headEnd/>
            <a:tailEnd/>
          </a:ln>
        </p:spPr>
      </p:pic>
      <p:pic>
        <p:nvPicPr>
          <p:cNvPr id="7" name="Picture 7" descr="Footer-Title-Slide2.png"/>
          <p:cNvPicPr>
            <a:picLocks noChangeAspect="1"/>
          </p:cNvPicPr>
          <p:nvPr userDrawn="1"/>
        </p:nvPicPr>
        <p:blipFill>
          <a:blip r:embed="rId3"/>
          <a:srcRect b="72484"/>
          <a:stretch>
            <a:fillRect/>
          </a:stretch>
        </p:blipFill>
        <p:spPr bwMode="auto">
          <a:xfrm>
            <a:off x="-3175" y="5840413"/>
            <a:ext cx="9159875" cy="1035050"/>
          </a:xfrm>
          <a:prstGeom prst="rect">
            <a:avLst/>
          </a:prstGeom>
          <a:noFill/>
          <a:ln w="9525">
            <a:noFill/>
            <a:miter lim="800000"/>
            <a:headEnd/>
            <a:tailEnd/>
          </a:ln>
        </p:spPr>
      </p:pic>
      <p:pic>
        <p:nvPicPr>
          <p:cNvPr id="8" name="Picture 8"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9"/>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468313" y="1772816"/>
            <a:ext cx="4463727"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Vision)">
    <p:spTree>
      <p:nvGrpSpPr>
        <p:cNvPr id="1" name=""/>
        <p:cNvGrpSpPr/>
        <p:nvPr/>
      </p:nvGrpSpPr>
      <p:grpSpPr>
        <a:xfrm>
          <a:off x="0" y="0"/>
          <a:ext cx="0" cy="0"/>
          <a:chOff x="0" y="0"/>
          <a:chExt cx="0" cy="0"/>
        </a:xfrm>
      </p:grpSpPr>
      <p:pic>
        <p:nvPicPr>
          <p:cNvPr id="4" name="Picture 3"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7" descr="Vision2.jpg"/>
          <p:cNvPicPr>
            <a:picLocks noChangeAspect="1"/>
          </p:cNvPicPr>
          <p:nvPr userDrawn="1"/>
        </p:nvPicPr>
        <p:blipFill>
          <a:blip r:embed="rId3"/>
          <a:srcRect/>
          <a:stretch>
            <a:fillRect/>
          </a:stretch>
        </p:blipFill>
        <p:spPr bwMode="auto">
          <a:xfrm>
            <a:off x="4748213" y="1844675"/>
            <a:ext cx="4287837" cy="3860800"/>
          </a:xfrm>
          <a:prstGeom prst="rect">
            <a:avLst/>
          </a:prstGeom>
          <a:noFill/>
          <a:ln w="9525">
            <a:noFill/>
            <a:miter lim="800000"/>
            <a:headEnd/>
            <a:tailEnd/>
          </a:ln>
        </p:spPr>
      </p:pic>
      <p:pic>
        <p:nvPicPr>
          <p:cNvPr id="8" name="Picture 8"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9"/>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468313" y="1772816"/>
            <a:ext cx="417569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End)">
    <p:spTree>
      <p:nvGrpSpPr>
        <p:cNvPr id="1" name=""/>
        <p:cNvGrpSpPr/>
        <p:nvPr/>
      </p:nvGrpSpPr>
      <p:grpSpPr>
        <a:xfrm>
          <a:off x="0" y="0"/>
          <a:ext cx="0" cy="0"/>
          <a:chOff x="0" y="0"/>
          <a:chExt cx="0" cy="0"/>
        </a:xfrm>
      </p:grpSpPr>
      <p:pic>
        <p:nvPicPr>
          <p:cNvPr id="2" name="Picture 2" descr="Walsall-Healthcare-NHS-Trust-logo.png"/>
          <p:cNvPicPr>
            <a:picLocks noChangeAspect="1"/>
          </p:cNvPicPr>
          <p:nvPr userDrawn="1"/>
        </p:nvPicPr>
        <p:blipFill>
          <a:blip r:embed="rId2"/>
          <a:srcRect/>
          <a:stretch>
            <a:fillRect/>
          </a:stretch>
        </p:blipFill>
        <p:spPr bwMode="auto">
          <a:xfrm>
            <a:off x="2960688" y="3157538"/>
            <a:ext cx="3228975" cy="542925"/>
          </a:xfrm>
          <a:prstGeom prst="rect">
            <a:avLst/>
          </a:prstGeom>
          <a:noFill/>
          <a:ln w="9525">
            <a:noFill/>
            <a:miter lim="800000"/>
            <a:headEnd/>
            <a:tailEnd/>
          </a:ln>
        </p:spPr>
      </p:pic>
      <p:sp>
        <p:nvSpPr>
          <p:cNvPr id="3" name="Rectangle 3"/>
          <p:cNvSpPr/>
          <p:nvPr userDrawn="1"/>
        </p:nvSpPr>
        <p:spPr>
          <a:xfrm>
            <a:off x="5435600" y="188913"/>
            <a:ext cx="3529013" cy="792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no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A785DE-C95B-4F96-8FC5-0975F3296AD3}" type="datetime1">
              <a:rPr lang="en-GB" smtClean="0">
                <a:solidFill>
                  <a:prstClr val="black">
                    <a:tint val="75000"/>
                  </a:prstClr>
                </a:solidFill>
              </a:rPr>
              <a:pPr/>
              <a:t>29/06/2022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8414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03AB08-1B50-4159-86A9-5FB4B832EE10}" type="datetime1">
              <a:rPr lang="en-GB" smtClean="0">
                <a:solidFill>
                  <a:prstClr val="black">
                    <a:tint val="75000"/>
                  </a:prstClr>
                </a:solidFill>
              </a:rPr>
              <a:pPr/>
              <a:t>29/06/2022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805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246FC7-E2F6-4C45-A8D7-DC2734681838}" type="datetime1">
              <a:rPr lang="en-GB" smtClean="0">
                <a:solidFill>
                  <a:prstClr val="black">
                    <a:tint val="75000"/>
                  </a:prstClr>
                </a:solidFill>
              </a:rPr>
              <a:pPr/>
              <a:t>29/06/2022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313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5"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6" descr="Footer-Vision.png"/>
          <p:cNvPicPr>
            <a:picLocks noChangeAspect="1"/>
          </p:cNvPicPr>
          <p:nvPr userDrawn="1"/>
        </p:nvPicPr>
        <p:blipFill>
          <a:blip r:embed="rId3"/>
          <a:srcRect/>
          <a:stretch>
            <a:fillRect/>
          </a:stretch>
        </p:blipFill>
        <p:spPr bwMode="auto">
          <a:xfrm>
            <a:off x="420688" y="6169025"/>
            <a:ext cx="8472487" cy="715963"/>
          </a:xfrm>
          <a:prstGeom prst="rect">
            <a:avLst/>
          </a:prstGeom>
          <a:noFill/>
          <a:ln w="9525">
            <a:noFill/>
            <a:miter lim="800000"/>
            <a:headEnd/>
            <a:tailEnd/>
          </a:ln>
        </p:spPr>
      </p:pic>
      <p:cxnSp>
        <p:nvCxnSpPr>
          <p:cNvPr id="7" name="Straight Connector 7"/>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68313" y="1772816"/>
            <a:ext cx="820737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5EFD0C-61B7-4942-82BC-377A7BD6E64F}" type="datetime1">
              <a:rPr lang="en-GB" smtClean="0">
                <a:solidFill>
                  <a:prstClr val="black">
                    <a:tint val="75000"/>
                  </a:prstClr>
                </a:solidFill>
              </a:rPr>
              <a:pPr/>
              <a:t>29/06/2022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0729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86E719-CB7F-4E42-B802-491C32C22B40}" type="datetime1">
              <a:rPr lang="en-GB" smtClean="0">
                <a:solidFill>
                  <a:prstClr val="black">
                    <a:tint val="75000"/>
                  </a:prstClr>
                </a:solidFill>
              </a:rPr>
              <a:pPr/>
              <a:t>29/06/2022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255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9821D4-EF76-446D-A127-29EFE1E3BC0D}" type="datetime1">
              <a:rPr lang="en-GB" smtClean="0">
                <a:solidFill>
                  <a:prstClr val="black">
                    <a:tint val="75000"/>
                  </a:prstClr>
                </a:solidFill>
              </a:rPr>
              <a:pPr/>
              <a:t>29/06/2022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8310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00D40-A9AB-4805-AD8E-A5AB602FF6A8}" type="datetime1">
              <a:rPr lang="en-GB" smtClean="0">
                <a:solidFill>
                  <a:prstClr val="black">
                    <a:tint val="75000"/>
                  </a:prstClr>
                </a:solidFill>
              </a:rPr>
              <a:pPr/>
              <a:t>29/06/2022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6512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EA233-CA57-4BFE-B2E1-72ACB960EDE9}" type="datetime1">
              <a:rPr lang="en-GB" smtClean="0">
                <a:solidFill>
                  <a:prstClr val="black">
                    <a:tint val="75000"/>
                  </a:prstClr>
                </a:solidFill>
              </a:rPr>
              <a:pPr/>
              <a:t>29/06/2022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673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383BC-A781-4597-860E-7C065F4C5458}" type="datetime1">
              <a:rPr lang="en-GB" smtClean="0">
                <a:solidFill>
                  <a:prstClr val="black">
                    <a:tint val="75000"/>
                  </a:prstClr>
                </a:solidFill>
              </a:rPr>
              <a:pPr/>
              <a:t>29/06/2022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3096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947451-7D9C-4ACE-AD8C-EF74C519E329}" type="datetime1">
              <a:rPr lang="en-GB" smtClean="0">
                <a:solidFill>
                  <a:prstClr val="black">
                    <a:tint val="75000"/>
                  </a:prstClr>
                </a:solidFill>
              </a:rPr>
              <a:pPr/>
              <a:t>29/06/2022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264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FA7379-51EB-4756-8644-4AFEE582E1E8}" type="datetime1">
              <a:rPr lang="en-GB" smtClean="0">
                <a:solidFill>
                  <a:prstClr val="black">
                    <a:tint val="75000"/>
                  </a:prstClr>
                </a:solidFill>
              </a:rPr>
              <a:pPr/>
              <a:t>29/06/2022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E7A977-5243-473B-B856-DE12562BA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83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Care at home)">
    <p:spTree>
      <p:nvGrpSpPr>
        <p:cNvPr id="1" name=""/>
        <p:cNvGrpSpPr/>
        <p:nvPr/>
      </p:nvGrpSpPr>
      <p:grpSpPr>
        <a:xfrm>
          <a:off x="0" y="0"/>
          <a:ext cx="0" cy="0"/>
          <a:chOff x="0" y="0"/>
          <a:chExt cx="0" cy="0"/>
        </a:xfrm>
      </p:grpSpPr>
      <p:pic>
        <p:nvPicPr>
          <p:cNvPr id="4" name="Picture 6"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1" descr="Care-At-Home.png"/>
          <p:cNvPicPr>
            <a:picLocks noChangeAspect="1"/>
          </p:cNvPicPr>
          <p:nvPr userDrawn="1"/>
        </p:nvPicPr>
        <p:blipFill>
          <a:blip r:embed="rId3"/>
          <a:srcRect/>
          <a:stretch>
            <a:fillRect/>
          </a:stretch>
        </p:blipFill>
        <p:spPr bwMode="auto">
          <a:xfrm>
            <a:off x="6227763" y="2822575"/>
            <a:ext cx="3167062" cy="3198813"/>
          </a:xfrm>
          <a:prstGeom prst="rect">
            <a:avLst/>
          </a:prstGeom>
          <a:noFill/>
          <a:ln w="9525">
            <a:noFill/>
            <a:miter lim="800000"/>
            <a:headEnd/>
            <a:tailEnd/>
          </a:ln>
        </p:spPr>
      </p:pic>
      <p:pic>
        <p:nvPicPr>
          <p:cNvPr id="7" name="Picture 7"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8" name="Straight Connector 9"/>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9" name="Text Placeholder 4"/>
          <p:cNvSpPr>
            <a:spLocks noGrp="1"/>
          </p:cNvSpPr>
          <p:nvPr>
            <p:ph type="body" sz="quarter" idx="10"/>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Care at home ti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solidFill>
            <a:srgbClr val="E6EAF6"/>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7" descr="Walsall-Healthcare-NHS-Trust-logo.png"/>
          <p:cNvPicPr>
            <a:picLocks noChangeAspect="1"/>
          </p:cNvPicPr>
          <p:nvPr userDrawn="1"/>
        </p:nvPicPr>
        <p:blipFill>
          <a:blip r:embed="rId3"/>
          <a:srcRect/>
          <a:stretch>
            <a:fillRect/>
          </a:stretch>
        </p:blipFill>
        <p:spPr bwMode="auto">
          <a:xfrm>
            <a:off x="5591175" y="333375"/>
            <a:ext cx="3228975" cy="541338"/>
          </a:xfrm>
          <a:prstGeom prst="rect">
            <a:avLst/>
          </a:prstGeom>
          <a:noFill/>
          <a:ln w="9525">
            <a:noFill/>
            <a:miter lim="800000"/>
            <a:headEnd/>
            <a:tailEnd/>
          </a:ln>
        </p:spPr>
      </p:pic>
      <p:pic>
        <p:nvPicPr>
          <p:cNvPr id="7" name="Picture 13" descr="5a.png"/>
          <p:cNvPicPr>
            <a:picLocks noChangeAspect="1"/>
          </p:cNvPicPr>
          <p:nvPr userDrawn="1"/>
        </p:nvPicPr>
        <p:blipFill>
          <a:blip r:embed="rId4"/>
          <a:srcRect/>
          <a:stretch>
            <a:fillRect/>
          </a:stretch>
        </p:blipFill>
        <p:spPr bwMode="auto">
          <a:xfrm>
            <a:off x="369888" y="225425"/>
            <a:ext cx="3732212" cy="1249363"/>
          </a:xfrm>
          <a:prstGeom prst="rect">
            <a:avLst/>
          </a:prstGeom>
          <a:noFill/>
          <a:ln w="9525">
            <a:noFill/>
            <a:miter lim="800000"/>
            <a:headEnd/>
            <a:tailEnd/>
          </a:ln>
        </p:spPr>
      </p:pic>
      <p:pic>
        <p:nvPicPr>
          <p:cNvPr id="8" name="Picture 9" descr="Footer-Vision.png"/>
          <p:cNvPicPr>
            <a:picLocks noChangeAspect="1"/>
          </p:cNvPicPr>
          <p:nvPr userDrawn="1"/>
        </p:nvPicPr>
        <p:blipFill>
          <a:blip r:embed="rId5"/>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12"/>
          <p:cNvCxnSpPr/>
          <p:nvPr userDrawn="1"/>
        </p:nvCxnSpPr>
        <p:spPr>
          <a:xfrm>
            <a:off x="539750" y="2205038"/>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1628800"/>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12" name="Text Placeholder 4"/>
          <p:cNvSpPr>
            <a:spLocks noGrp="1"/>
          </p:cNvSpPr>
          <p:nvPr>
            <p:ph type="body" sz="quarter" idx="10"/>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artners)">
    <p:spTree>
      <p:nvGrpSpPr>
        <p:cNvPr id="1" name=""/>
        <p:cNvGrpSpPr/>
        <p:nvPr/>
      </p:nvGrpSpPr>
      <p:grpSpPr>
        <a:xfrm>
          <a:off x="0" y="0"/>
          <a:ext cx="0" cy="0"/>
          <a:chOff x="0" y="0"/>
          <a:chExt cx="0" cy="0"/>
        </a:xfrm>
      </p:grpSpPr>
      <p:pic>
        <p:nvPicPr>
          <p:cNvPr id="4" name="Picture 7"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1" descr="Partners.png"/>
          <p:cNvPicPr>
            <a:picLocks noChangeAspect="1"/>
          </p:cNvPicPr>
          <p:nvPr userDrawn="1"/>
        </p:nvPicPr>
        <p:blipFill>
          <a:blip r:embed="rId3"/>
          <a:srcRect/>
          <a:stretch>
            <a:fillRect/>
          </a:stretch>
        </p:blipFill>
        <p:spPr bwMode="auto">
          <a:xfrm>
            <a:off x="6227763" y="2852738"/>
            <a:ext cx="3165475" cy="3198812"/>
          </a:xfrm>
          <a:prstGeom prst="rect">
            <a:avLst/>
          </a:prstGeom>
          <a:noFill/>
          <a:ln w="9525">
            <a:noFill/>
            <a:miter lim="800000"/>
            <a:headEnd/>
            <a:tailEnd/>
          </a:ln>
        </p:spPr>
      </p:pic>
      <p:pic>
        <p:nvPicPr>
          <p:cNvPr id="8" name="Picture 8"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9"/>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artners ti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solidFill>
            <a:srgbClr val="E5DFEF"/>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7" descr="Walsall-Healthcare-NHS-Trust-logo.png"/>
          <p:cNvPicPr>
            <a:picLocks noChangeAspect="1"/>
          </p:cNvPicPr>
          <p:nvPr userDrawn="1"/>
        </p:nvPicPr>
        <p:blipFill>
          <a:blip r:embed="rId3"/>
          <a:srcRect/>
          <a:stretch>
            <a:fillRect/>
          </a:stretch>
        </p:blipFill>
        <p:spPr bwMode="auto">
          <a:xfrm>
            <a:off x="5591175" y="333375"/>
            <a:ext cx="3228975" cy="541338"/>
          </a:xfrm>
          <a:prstGeom prst="rect">
            <a:avLst/>
          </a:prstGeom>
          <a:noFill/>
          <a:ln w="9525">
            <a:noFill/>
            <a:miter lim="800000"/>
            <a:headEnd/>
            <a:tailEnd/>
          </a:ln>
        </p:spPr>
      </p:pic>
      <p:pic>
        <p:nvPicPr>
          <p:cNvPr id="7" name="Picture 13" descr="4a.png"/>
          <p:cNvPicPr>
            <a:picLocks noChangeAspect="1"/>
          </p:cNvPicPr>
          <p:nvPr userDrawn="1"/>
        </p:nvPicPr>
        <p:blipFill>
          <a:blip r:embed="rId4"/>
          <a:srcRect/>
          <a:stretch>
            <a:fillRect/>
          </a:stretch>
        </p:blipFill>
        <p:spPr bwMode="auto">
          <a:xfrm>
            <a:off x="323850" y="212725"/>
            <a:ext cx="3898900" cy="1222375"/>
          </a:xfrm>
          <a:prstGeom prst="rect">
            <a:avLst/>
          </a:prstGeom>
          <a:noFill/>
          <a:ln w="9525">
            <a:noFill/>
            <a:miter lim="800000"/>
            <a:headEnd/>
            <a:tailEnd/>
          </a:ln>
        </p:spPr>
      </p:pic>
      <p:pic>
        <p:nvPicPr>
          <p:cNvPr id="8" name="Picture 9" descr="Footer-Vision.png"/>
          <p:cNvPicPr>
            <a:picLocks noChangeAspect="1"/>
          </p:cNvPicPr>
          <p:nvPr userDrawn="1"/>
        </p:nvPicPr>
        <p:blipFill>
          <a:blip r:embed="rId5"/>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12"/>
          <p:cNvCxnSpPr/>
          <p:nvPr userDrawn="1"/>
        </p:nvCxnSpPr>
        <p:spPr>
          <a:xfrm>
            <a:off x="539750" y="2205038"/>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1628800"/>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12" name="Text Placeholder 4"/>
          <p:cNvSpPr>
            <a:spLocks noGrp="1"/>
          </p:cNvSpPr>
          <p:nvPr>
            <p:ph type="body" sz="quarter" idx="10"/>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Resources)">
    <p:spTree>
      <p:nvGrpSpPr>
        <p:cNvPr id="1" name=""/>
        <p:cNvGrpSpPr/>
        <p:nvPr/>
      </p:nvGrpSpPr>
      <p:grpSpPr>
        <a:xfrm>
          <a:off x="0" y="0"/>
          <a:ext cx="0" cy="0"/>
          <a:chOff x="0" y="0"/>
          <a:chExt cx="0" cy="0"/>
        </a:xfrm>
      </p:grpSpPr>
      <p:pic>
        <p:nvPicPr>
          <p:cNvPr id="4" name="Picture 7"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1" descr="Resources.png"/>
          <p:cNvPicPr>
            <a:picLocks noChangeAspect="1"/>
          </p:cNvPicPr>
          <p:nvPr userDrawn="1"/>
        </p:nvPicPr>
        <p:blipFill>
          <a:blip r:embed="rId3"/>
          <a:srcRect/>
          <a:stretch>
            <a:fillRect/>
          </a:stretch>
        </p:blipFill>
        <p:spPr bwMode="auto">
          <a:xfrm>
            <a:off x="6227763" y="2852738"/>
            <a:ext cx="3167062" cy="3198812"/>
          </a:xfrm>
          <a:prstGeom prst="rect">
            <a:avLst/>
          </a:prstGeom>
          <a:noFill/>
          <a:ln w="9525">
            <a:noFill/>
            <a:miter lim="800000"/>
            <a:headEnd/>
            <a:tailEnd/>
          </a:ln>
        </p:spPr>
      </p:pic>
      <p:pic>
        <p:nvPicPr>
          <p:cNvPr id="8" name="Picture 8" descr="Footer-Vision.png"/>
          <p:cNvPicPr>
            <a:picLocks noChangeAspect="1"/>
          </p:cNvPicPr>
          <p:nvPr userDrawn="1"/>
        </p:nvPicPr>
        <p:blipFill>
          <a:blip r:embed="rId4"/>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9"/>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52736"/>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7" name="Text Placeholder 4"/>
          <p:cNvSpPr>
            <a:spLocks noGrp="1"/>
          </p:cNvSpPr>
          <p:nvPr>
            <p:ph type="body" sz="quarter" idx="10"/>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Resources ti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solidFill>
            <a:srgbClr val="FEECDE"/>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pic>
        <p:nvPicPr>
          <p:cNvPr id="6" name="Picture 7" descr="Walsall-Healthcare-NHS-Trust-logo.png"/>
          <p:cNvPicPr>
            <a:picLocks noChangeAspect="1"/>
          </p:cNvPicPr>
          <p:nvPr userDrawn="1"/>
        </p:nvPicPr>
        <p:blipFill>
          <a:blip r:embed="rId3"/>
          <a:srcRect/>
          <a:stretch>
            <a:fillRect/>
          </a:stretch>
        </p:blipFill>
        <p:spPr bwMode="auto">
          <a:xfrm>
            <a:off x="5591175" y="333375"/>
            <a:ext cx="3228975" cy="541338"/>
          </a:xfrm>
          <a:prstGeom prst="rect">
            <a:avLst/>
          </a:prstGeom>
          <a:noFill/>
          <a:ln w="9525">
            <a:noFill/>
            <a:miter lim="800000"/>
            <a:headEnd/>
            <a:tailEnd/>
          </a:ln>
        </p:spPr>
      </p:pic>
      <p:pic>
        <p:nvPicPr>
          <p:cNvPr id="7" name="Picture 12" descr="2a.png"/>
          <p:cNvPicPr>
            <a:picLocks noChangeAspect="1"/>
          </p:cNvPicPr>
          <p:nvPr userDrawn="1"/>
        </p:nvPicPr>
        <p:blipFill>
          <a:blip r:embed="rId4"/>
          <a:srcRect/>
          <a:stretch>
            <a:fillRect/>
          </a:stretch>
        </p:blipFill>
        <p:spPr bwMode="auto">
          <a:xfrm>
            <a:off x="323850" y="209550"/>
            <a:ext cx="3932238" cy="1241425"/>
          </a:xfrm>
          <a:prstGeom prst="rect">
            <a:avLst/>
          </a:prstGeom>
          <a:noFill/>
          <a:ln w="9525">
            <a:noFill/>
            <a:miter lim="800000"/>
            <a:headEnd/>
            <a:tailEnd/>
          </a:ln>
        </p:spPr>
      </p:pic>
      <p:pic>
        <p:nvPicPr>
          <p:cNvPr id="8" name="Picture 11" descr="Footer-Vision.png"/>
          <p:cNvPicPr>
            <a:picLocks noChangeAspect="1"/>
          </p:cNvPicPr>
          <p:nvPr userDrawn="1"/>
        </p:nvPicPr>
        <p:blipFill>
          <a:blip r:embed="rId5"/>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13"/>
          <p:cNvCxnSpPr/>
          <p:nvPr userDrawn="1"/>
        </p:nvCxnSpPr>
        <p:spPr>
          <a:xfrm>
            <a:off x="539750" y="2205038"/>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1628800"/>
            <a:ext cx="8229600" cy="576064"/>
          </a:xfrm>
          <a:prstGeom prst="rect">
            <a:avLst/>
          </a:prstGeom>
        </p:spPr>
        <p:txBody>
          <a:bodyPr vert="horz"/>
          <a:lstStyle>
            <a:lvl1pPr>
              <a:defRPr sz="2800">
                <a:solidFill>
                  <a:srgbClr val="332D7C"/>
                </a:solidFill>
              </a:defRPr>
            </a:lvl1pPr>
          </a:lstStyle>
          <a:p>
            <a:r>
              <a:rPr lang="en-US" dirty="0" smtClean="0"/>
              <a:t>Click to edit Master title style</a:t>
            </a:r>
            <a:endParaRPr lang="en-US" dirty="0"/>
          </a:p>
        </p:txBody>
      </p:sp>
      <p:sp>
        <p:nvSpPr>
          <p:cNvPr id="11" name="Text Placeholder 4"/>
          <p:cNvSpPr>
            <a:spLocks noGrp="1"/>
          </p:cNvSpPr>
          <p:nvPr>
            <p:ph type="body" sz="quarter" idx="10"/>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Safe, high quality care)">
    <p:spTree>
      <p:nvGrpSpPr>
        <p:cNvPr id="1" name=""/>
        <p:cNvGrpSpPr/>
        <p:nvPr/>
      </p:nvGrpSpPr>
      <p:grpSpPr>
        <a:xfrm>
          <a:off x="0" y="0"/>
          <a:ext cx="0" cy="0"/>
          <a:chOff x="0" y="0"/>
          <a:chExt cx="0" cy="0"/>
        </a:xfrm>
      </p:grpSpPr>
      <p:pic>
        <p:nvPicPr>
          <p:cNvPr id="3" name="Picture 7" descr="Footer-Title-Slide2.png"/>
          <p:cNvPicPr>
            <a:picLocks noChangeAspect="1"/>
          </p:cNvPicPr>
          <p:nvPr userDrawn="1"/>
        </p:nvPicPr>
        <p:blipFill>
          <a:blip r:embed="rId2"/>
          <a:srcRect b="72484"/>
          <a:stretch>
            <a:fillRect/>
          </a:stretch>
        </p:blipFill>
        <p:spPr bwMode="auto">
          <a:xfrm>
            <a:off x="-3175" y="5840413"/>
            <a:ext cx="9159875" cy="1035050"/>
          </a:xfrm>
          <a:prstGeom prst="rect">
            <a:avLst/>
          </a:prstGeom>
          <a:noFill/>
          <a:ln w="9525">
            <a:noFill/>
            <a:miter lim="800000"/>
            <a:headEnd/>
            <a:tailEnd/>
          </a:ln>
        </p:spPr>
      </p:pic>
      <p:sp>
        <p:nvSpPr>
          <p:cNvPr id="4" name="Title 1"/>
          <p:cNvSpPr txBox="1">
            <a:spLocks/>
          </p:cNvSpPr>
          <p:nvPr userDrawn="1"/>
        </p:nvSpPr>
        <p:spPr>
          <a:xfrm>
            <a:off x="457200" y="1052513"/>
            <a:ext cx="8229600" cy="576262"/>
          </a:xfrm>
          <a:prstGeom prst="rect">
            <a:avLst/>
          </a:prstGeom>
        </p:spPr>
        <p:txBody>
          <a:bodyPr/>
          <a:lstStyle>
            <a:lvl1pPr algn="l" defTabSz="914400" rtl="0" eaLnBrk="1" latinLnBrk="0" hangingPunct="1">
              <a:spcBef>
                <a:spcPct val="0"/>
              </a:spcBef>
              <a:buNone/>
              <a:defRPr sz="2800" b="1" kern="1200">
                <a:solidFill>
                  <a:srgbClr val="332D7C"/>
                </a:solidFill>
                <a:latin typeface="+mj-lt"/>
                <a:ea typeface="+mj-ea"/>
                <a:cs typeface="+mj-cs"/>
              </a:defRPr>
            </a:lvl1pPr>
          </a:lstStyle>
          <a:p>
            <a:pPr fontAlgn="auto">
              <a:spcAft>
                <a:spcPts val="0"/>
              </a:spcAft>
              <a:defRPr/>
            </a:pPr>
            <a:r>
              <a:rPr lang="en-GB" dirty="0" smtClean="0"/>
              <a:t>Click to edit slide title</a:t>
            </a:r>
            <a:endParaRPr lang="en-US" dirty="0"/>
          </a:p>
        </p:txBody>
      </p:sp>
      <p:pic>
        <p:nvPicPr>
          <p:cNvPr id="5" name="Picture 10" descr="Walsall-Healthcare-NHS-Trust-logo.png"/>
          <p:cNvPicPr>
            <a:picLocks noChangeAspect="1"/>
          </p:cNvPicPr>
          <p:nvPr userDrawn="1"/>
        </p:nvPicPr>
        <p:blipFill>
          <a:blip r:embed="rId3"/>
          <a:srcRect/>
          <a:stretch>
            <a:fillRect/>
          </a:stretch>
        </p:blipFill>
        <p:spPr bwMode="auto">
          <a:xfrm>
            <a:off x="5591175" y="333375"/>
            <a:ext cx="3228975" cy="541338"/>
          </a:xfrm>
          <a:prstGeom prst="rect">
            <a:avLst/>
          </a:prstGeom>
          <a:noFill/>
          <a:ln w="9525">
            <a:noFill/>
            <a:miter lim="800000"/>
            <a:headEnd/>
            <a:tailEnd/>
          </a:ln>
        </p:spPr>
      </p:pic>
      <p:pic>
        <p:nvPicPr>
          <p:cNvPr id="6" name="Picture 1" descr="Safe-High-Quality-Care.png"/>
          <p:cNvPicPr>
            <a:picLocks noChangeAspect="1"/>
          </p:cNvPicPr>
          <p:nvPr userDrawn="1"/>
        </p:nvPicPr>
        <p:blipFill>
          <a:blip r:embed="rId4"/>
          <a:srcRect/>
          <a:stretch>
            <a:fillRect/>
          </a:stretch>
        </p:blipFill>
        <p:spPr bwMode="auto">
          <a:xfrm>
            <a:off x="6227763" y="2822575"/>
            <a:ext cx="3163887" cy="3198813"/>
          </a:xfrm>
          <a:prstGeom prst="rect">
            <a:avLst/>
          </a:prstGeom>
          <a:noFill/>
          <a:ln w="9525">
            <a:noFill/>
            <a:miter lim="800000"/>
            <a:headEnd/>
            <a:tailEnd/>
          </a:ln>
        </p:spPr>
      </p:pic>
      <p:pic>
        <p:nvPicPr>
          <p:cNvPr id="8" name="Picture 8" descr="Footer-Vision.png"/>
          <p:cNvPicPr>
            <a:picLocks noChangeAspect="1"/>
          </p:cNvPicPr>
          <p:nvPr userDrawn="1"/>
        </p:nvPicPr>
        <p:blipFill>
          <a:blip r:embed="rId5"/>
          <a:srcRect/>
          <a:stretch>
            <a:fillRect/>
          </a:stretch>
        </p:blipFill>
        <p:spPr bwMode="auto">
          <a:xfrm>
            <a:off x="420688" y="6169025"/>
            <a:ext cx="8472487" cy="715963"/>
          </a:xfrm>
          <a:prstGeom prst="rect">
            <a:avLst/>
          </a:prstGeom>
          <a:noFill/>
          <a:ln w="9525">
            <a:noFill/>
            <a:miter lim="800000"/>
            <a:headEnd/>
            <a:tailEnd/>
          </a:ln>
        </p:spPr>
      </p:pic>
      <p:cxnSp>
        <p:nvCxnSpPr>
          <p:cNvPr id="9" name="Straight Connector 9"/>
          <p:cNvCxnSpPr/>
          <p:nvPr userDrawn="1"/>
        </p:nvCxnSpPr>
        <p:spPr>
          <a:xfrm>
            <a:off x="539750" y="1628775"/>
            <a:ext cx="8064500"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0"/>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Walsall-Healthcare-NHS-Trust-logo.png"/>
          <p:cNvPicPr>
            <a:picLocks noChangeAspect="1"/>
          </p:cNvPicPr>
          <p:nvPr userDrawn="1"/>
        </p:nvPicPr>
        <p:blipFill>
          <a:blip r:embed="rId18"/>
          <a:srcRect/>
          <a:stretch>
            <a:fillRect/>
          </a:stretch>
        </p:blipFill>
        <p:spPr bwMode="auto">
          <a:xfrm>
            <a:off x="5591175" y="333375"/>
            <a:ext cx="3228975" cy="541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lvl1pPr algn="l" rtl="0" eaLnBrk="0" fontAlgn="base" hangingPunct="0">
        <a:spcBef>
          <a:spcPct val="0"/>
        </a:spcBef>
        <a:spcAft>
          <a:spcPct val="0"/>
        </a:spcAft>
        <a:defRPr sz="4400" b="1" kern="1200">
          <a:solidFill>
            <a:srgbClr val="2157A3"/>
          </a:solidFill>
          <a:latin typeface="+mj-lt"/>
          <a:ea typeface="+mj-ea"/>
          <a:cs typeface="+mj-cs"/>
        </a:defRPr>
      </a:lvl1pPr>
      <a:lvl2pPr algn="l" rtl="0" eaLnBrk="0" fontAlgn="base" hangingPunct="0">
        <a:spcBef>
          <a:spcPct val="0"/>
        </a:spcBef>
        <a:spcAft>
          <a:spcPct val="0"/>
        </a:spcAft>
        <a:defRPr sz="4400" b="1">
          <a:solidFill>
            <a:srgbClr val="2157A3"/>
          </a:solidFill>
          <a:latin typeface="Arial" charset="0"/>
        </a:defRPr>
      </a:lvl2pPr>
      <a:lvl3pPr algn="l" rtl="0" eaLnBrk="0" fontAlgn="base" hangingPunct="0">
        <a:spcBef>
          <a:spcPct val="0"/>
        </a:spcBef>
        <a:spcAft>
          <a:spcPct val="0"/>
        </a:spcAft>
        <a:defRPr sz="4400" b="1">
          <a:solidFill>
            <a:srgbClr val="2157A3"/>
          </a:solidFill>
          <a:latin typeface="Arial" charset="0"/>
        </a:defRPr>
      </a:lvl3pPr>
      <a:lvl4pPr algn="l" rtl="0" eaLnBrk="0" fontAlgn="base" hangingPunct="0">
        <a:spcBef>
          <a:spcPct val="0"/>
        </a:spcBef>
        <a:spcAft>
          <a:spcPct val="0"/>
        </a:spcAft>
        <a:defRPr sz="4400" b="1">
          <a:solidFill>
            <a:srgbClr val="2157A3"/>
          </a:solidFill>
          <a:latin typeface="Arial" charset="0"/>
        </a:defRPr>
      </a:lvl4pPr>
      <a:lvl5pPr algn="l" rtl="0" eaLnBrk="0" fontAlgn="base" hangingPunct="0">
        <a:spcBef>
          <a:spcPct val="0"/>
        </a:spcBef>
        <a:spcAft>
          <a:spcPct val="0"/>
        </a:spcAft>
        <a:defRPr sz="4400" b="1">
          <a:solidFill>
            <a:srgbClr val="2157A3"/>
          </a:solidFill>
          <a:latin typeface="Arial" charset="0"/>
        </a:defRPr>
      </a:lvl5pPr>
      <a:lvl6pPr marL="457200" algn="l" rtl="0" fontAlgn="base">
        <a:spcBef>
          <a:spcPct val="0"/>
        </a:spcBef>
        <a:spcAft>
          <a:spcPct val="0"/>
        </a:spcAft>
        <a:defRPr sz="4400" b="1">
          <a:solidFill>
            <a:srgbClr val="2157A3"/>
          </a:solidFill>
          <a:latin typeface="Arial" charset="0"/>
        </a:defRPr>
      </a:lvl6pPr>
      <a:lvl7pPr marL="914400" algn="l" rtl="0" fontAlgn="base">
        <a:spcBef>
          <a:spcPct val="0"/>
        </a:spcBef>
        <a:spcAft>
          <a:spcPct val="0"/>
        </a:spcAft>
        <a:defRPr sz="4400" b="1">
          <a:solidFill>
            <a:srgbClr val="2157A3"/>
          </a:solidFill>
          <a:latin typeface="Arial" charset="0"/>
        </a:defRPr>
      </a:lvl7pPr>
      <a:lvl8pPr marL="1371600" algn="l" rtl="0" fontAlgn="base">
        <a:spcBef>
          <a:spcPct val="0"/>
        </a:spcBef>
        <a:spcAft>
          <a:spcPct val="0"/>
        </a:spcAft>
        <a:defRPr sz="4400" b="1">
          <a:solidFill>
            <a:srgbClr val="2157A3"/>
          </a:solidFill>
          <a:latin typeface="Arial" charset="0"/>
        </a:defRPr>
      </a:lvl8pPr>
      <a:lvl9pPr marL="1828800" algn="l" rtl="0" fontAlgn="base">
        <a:spcBef>
          <a:spcPct val="0"/>
        </a:spcBef>
        <a:spcAft>
          <a:spcPct val="0"/>
        </a:spcAft>
        <a:defRPr sz="4400" b="1">
          <a:solidFill>
            <a:srgbClr val="2157A3"/>
          </a:solidFill>
          <a:latin typeface="Arial" charset="0"/>
        </a:defRPr>
      </a:lvl9pPr>
    </p:titleStyle>
    <p:bodyStyle>
      <a:lvl1pPr algn="l" rtl="0" eaLnBrk="0" fontAlgn="base" hangingPunct="0">
        <a:spcBef>
          <a:spcPct val="20000"/>
        </a:spcBef>
        <a:spcAft>
          <a:spcPct val="0"/>
        </a:spcAft>
        <a:buFont typeface="Arial" charset="0"/>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1E0994F-118A-4C5A-A0E6-0B790B24A5D2}" type="datetime1">
              <a:rPr lang="en-GB" smtClean="0">
                <a:solidFill>
                  <a:prstClr val="black">
                    <a:tint val="75000"/>
                  </a:prstClr>
                </a:solidFill>
                <a:latin typeface="Arial"/>
                <a:cs typeface="+mn-cs"/>
              </a:rPr>
              <a:pPr fontAlgn="auto">
                <a:spcBef>
                  <a:spcPts val="0"/>
                </a:spcBef>
                <a:spcAft>
                  <a:spcPts val="0"/>
                </a:spcAft>
              </a:pPr>
              <a:t>29/06/2022</a:t>
            </a:fld>
            <a:endParaRPr lang="en-GB">
              <a:solidFill>
                <a:prstClr val="black">
                  <a:tint val="75000"/>
                </a:prstClr>
              </a:solidFill>
              <a:latin typeface="Arial"/>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1E7A977-5243-473B-B856-DE12562BA255}" type="slidenum">
              <a:rPr lang="en-GB" smtClean="0">
                <a:solidFill>
                  <a:prstClr val="black">
                    <a:tint val="75000"/>
                  </a:prstClr>
                </a:solidFill>
                <a:latin typeface="Arial"/>
                <a:cs typeface="+mn-cs"/>
              </a:rPr>
              <a:pPr fontAlgn="auto">
                <a:spcBef>
                  <a:spcPts val="0"/>
                </a:spcBef>
                <a:spcAft>
                  <a:spcPts val="0"/>
                </a:spcAft>
              </a:pPr>
              <a:t>‹#›</a:t>
            </a:fld>
            <a:endParaRPr lang="en-GB">
              <a:solidFill>
                <a:prstClr val="black">
                  <a:tint val="75000"/>
                </a:prstClr>
              </a:solidFill>
              <a:latin typeface="Arial"/>
              <a:cs typeface="+mn-cs"/>
            </a:endParaRPr>
          </a:p>
        </p:txBody>
      </p:sp>
      <p:pic>
        <p:nvPicPr>
          <p:cNvPr id="8" name="Picture 7" descr="presentationfront.jpg"/>
          <p:cNvPicPr>
            <a:picLocks noChangeAspect="1"/>
          </p:cNvPicPr>
          <p:nvPr/>
        </p:nvPicPr>
        <p:blipFill rotWithShape="1">
          <a:blip r:embed="rId13" cstate="print">
            <a:extLst>
              <a:ext uri="{28A0092B-C50C-407E-A947-70E740481C1C}">
                <a14:useLocalDpi xmlns:a14="http://schemas.microsoft.com/office/drawing/2010/main" val="0"/>
              </a:ext>
            </a:extLst>
          </a:blip>
          <a:srcRect b="83888"/>
          <a:stretch/>
        </p:blipFill>
        <p:spPr>
          <a:xfrm>
            <a:off x="0" y="2"/>
            <a:ext cx="9144000" cy="1104900"/>
          </a:xfrm>
          <a:prstGeom prst="rect">
            <a:avLst/>
          </a:prstGeom>
        </p:spPr>
      </p:pic>
      <p:pic>
        <p:nvPicPr>
          <p:cNvPr id="7" name="Picture 6" descr="Footer.jpg"/>
          <p:cNvPicPr>
            <a:picLocks noChangeAspect="1"/>
          </p:cNvPicPr>
          <p:nvPr/>
        </p:nvPicPr>
        <p:blipFill rotWithShape="1">
          <a:blip r:embed="rId14" cstate="print">
            <a:extLst>
              <a:ext uri="{28A0092B-C50C-407E-A947-70E740481C1C}">
                <a14:useLocalDpi xmlns:a14="http://schemas.microsoft.com/office/drawing/2010/main" val="0"/>
              </a:ext>
            </a:extLst>
          </a:blip>
          <a:srcRect b="7124"/>
          <a:stretch/>
        </p:blipFill>
        <p:spPr>
          <a:xfrm>
            <a:off x="0" y="5328096"/>
            <a:ext cx="9144000" cy="1552352"/>
          </a:xfrm>
          <a:prstGeom prst="rect">
            <a:avLst/>
          </a:prstGeom>
        </p:spPr>
      </p:pic>
    </p:spTree>
    <p:extLst>
      <p:ext uri="{BB962C8B-B14F-4D97-AF65-F5344CB8AC3E}">
        <p14:creationId xmlns:p14="http://schemas.microsoft.com/office/powerpoint/2010/main" val="102549222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alsallccg.nhs.uk/stay-well-walsall/nhs-services" TargetMode="External"/><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www.nhs.uk/live-well/healthy-body/is-my-child-too-ill-for-school/" TargetMode="External"/><Relationship Id="rId9" Type="http://schemas.openxmlformats.org/officeDocument/2006/relationships/hyperlink" Target="http://www.healthforkids.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457200" y="2349500"/>
            <a:ext cx="8229600" cy="503238"/>
          </a:xfrm>
          <a:noFill/>
          <a:ln>
            <a:miter lim="800000"/>
            <a:headEnd/>
            <a:tailEnd/>
          </a:ln>
        </p:spPr>
        <p:txBody>
          <a:bodyPr wrap="square" numCol="1" anchor="t" anchorCtr="0" compatLnSpc="1">
            <a:prstTxWarp prst="textNoShape">
              <a:avLst/>
            </a:prstTxWarp>
          </a:bodyPr>
          <a:lstStyle/>
          <a:p>
            <a:pPr eaLnBrk="1" hangingPunct="1"/>
            <a:r>
              <a:rPr lang="en-GB" b="1" dirty="0" smtClean="0"/>
              <a:t>Supporting Your Child </a:t>
            </a:r>
          </a:p>
        </p:txBody>
      </p:sp>
      <p:sp>
        <p:nvSpPr>
          <p:cNvPr id="2" name="Title 1"/>
          <p:cNvSpPr>
            <a:spLocks noGrp="1"/>
          </p:cNvSpPr>
          <p:nvPr>
            <p:ph type="title"/>
          </p:nvPr>
        </p:nvSpPr>
        <p:spPr>
          <a:xfrm>
            <a:off x="467544" y="1700808"/>
            <a:ext cx="8229600" cy="576064"/>
          </a:xfrm>
        </p:spPr>
        <p:txBody>
          <a:bodyPr>
            <a:normAutofit fontScale="90000"/>
          </a:bodyPr>
          <a:lstStyle/>
          <a:p>
            <a:r>
              <a:rPr lang="en-GB" sz="3600" dirty="0" smtClean="0"/>
              <a:t>Moving </a:t>
            </a:r>
            <a:r>
              <a:rPr lang="en-GB" sz="3600" dirty="0"/>
              <a:t>from Nursery to Reception</a:t>
            </a:r>
            <a:r>
              <a:rPr lang="en-GB" dirty="0"/>
              <a:t/>
            </a:r>
            <a:br>
              <a:rPr lang="en-GB" dirty="0"/>
            </a:b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852936"/>
            <a:ext cx="446246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87800"/>
            <a:ext cx="349408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Positivity is Key</a:t>
            </a:r>
            <a:endParaRPr lang="en-GB"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56334"/>
            <a:ext cx="318928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240088" y="1890564"/>
            <a:ext cx="4099718" cy="72008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Focus on your child’s strengths </a:t>
            </a:r>
            <a:endParaRPr lang="en-GB" dirty="0">
              <a:solidFill>
                <a:schemeClr val="tx1"/>
              </a:solidFill>
            </a:endParaRPr>
          </a:p>
        </p:txBody>
      </p:sp>
      <p:sp>
        <p:nvSpPr>
          <p:cNvPr id="6" name="Rounded Rectangle 5"/>
          <p:cNvSpPr/>
          <p:nvPr/>
        </p:nvSpPr>
        <p:spPr>
          <a:xfrm>
            <a:off x="4252416" y="2877840"/>
            <a:ext cx="4104456" cy="72008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 positive and enthusiastic</a:t>
            </a:r>
            <a:endParaRPr lang="en-GB" dirty="0">
              <a:solidFill>
                <a:schemeClr val="tx1"/>
              </a:solidFill>
            </a:endParaRPr>
          </a:p>
        </p:txBody>
      </p:sp>
      <p:sp>
        <p:nvSpPr>
          <p:cNvPr id="7" name="Rounded Rectangle 6"/>
          <p:cNvSpPr/>
          <p:nvPr/>
        </p:nvSpPr>
        <p:spPr>
          <a:xfrm>
            <a:off x="4235350" y="3861048"/>
            <a:ext cx="4104456" cy="72008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Praise and support</a:t>
            </a:r>
            <a:endParaRPr lang="en-GB" dirty="0">
              <a:solidFill>
                <a:schemeClr val="tx1"/>
              </a:solidFill>
            </a:endParaRPr>
          </a:p>
        </p:txBody>
      </p:sp>
      <p:sp>
        <p:nvSpPr>
          <p:cNvPr id="8" name="Rounded Rectangle 7"/>
          <p:cNvSpPr/>
          <p:nvPr/>
        </p:nvSpPr>
        <p:spPr>
          <a:xfrm>
            <a:off x="4241328" y="4853136"/>
            <a:ext cx="4104456" cy="720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Believe in yourself and your child</a:t>
            </a:r>
            <a:endParaRPr lang="en-GB" dirty="0">
              <a:solidFill>
                <a:schemeClr val="tx1"/>
              </a:solidFill>
            </a:endParaRPr>
          </a:p>
        </p:txBody>
      </p:sp>
      <p:cxnSp>
        <p:nvCxnSpPr>
          <p:cNvPr id="12" name="Straight Connector 11"/>
          <p:cNvCxnSpPr>
            <a:stCxn id="9218" idx="3"/>
            <a:endCxn id="5" idx="1"/>
          </p:cNvCxnSpPr>
          <p:nvPr/>
        </p:nvCxnSpPr>
        <p:spPr>
          <a:xfrm flipV="1">
            <a:off x="3368793" y="2250604"/>
            <a:ext cx="871295" cy="155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218" idx="3"/>
            <a:endCxn id="6" idx="1"/>
          </p:cNvCxnSpPr>
          <p:nvPr/>
        </p:nvCxnSpPr>
        <p:spPr>
          <a:xfrm flipV="1">
            <a:off x="3368793" y="3237880"/>
            <a:ext cx="883623" cy="570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218" idx="3"/>
            <a:endCxn id="7" idx="1"/>
          </p:cNvCxnSpPr>
          <p:nvPr/>
        </p:nvCxnSpPr>
        <p:spPr>
          <a:xfrm>
            <a:off x="3368793" y="3808462"/>
            <a:ext cx="866557" cy="412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218" idx="3"/>
            <a:endCxn id="8" idx="1"/>
          </p:cNvCxnSpPr>
          <p:nvPr/>
        </p:nvCxnSpPr>
        <p:spPr>
          <a:xfrm>
            <a:off x="3368793" y="3808462"/>
            <a:ext cx="872535" cy="14047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54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to go for advice/support?</a:t>
            </a:r>
          </a:p>
        </p:txBody>
      </p:sp>
      <p:sp>
        <p:nvSpPr>
          <p:cNvPr id="3" name="Text Placeholder 2"/>
          <p:cNvSpPr>
            <a:spLocks noGrp="1"/>
          </p:cNvSpPr>
          <p:nvPr>
            <p:ph type="body" sz="quarter" idx="10"/>
          </p:nvPr>
        </p:nvSpPr>
        <p:spPr>
          <a:xfrm>
            <a:off x="611561" y="2976413"/>
            <a:ext cx="4572000" cy="1098918"/>
          </a:xfrm>
        </p:spPr>
        <p:txBody>
          <a:bodyPr/>
          <a:lstStyle/>
          <a:p>
            <a:r>
              <a:rPr lang="en-GB" b="1" dirty="0"/>
              <a:t>Stay Well </a:t>
            </a:r>
            <a:r>
              <a:rPr lang="en-GB" b="1" dirty="0" smtClean="0"/>
              <a:t>Walsall</a:t>
            </a:r>
            <a:r>
              <a:rPr lang="en-GB" dirty="0" smtClean="0"/>
              <a:t>:</a:t>
            </a:r>
          </a:p>
          <a:p>
            <a:r>
              <a:rPr lang="en-GB" dirty="0" smtClean="0">
                <a:hlinkClick r:id="rId3"/>
              </a:rPr>
              <a:t>https</a:t>
            </a:r>
            <a:r>
              <a:rPr lang="en-GB" dirty="0">
                <a:hlinkClick r:id="rId3"/>
              </a:rPr>
              <a:t>://</a:t>
            </a:r>
            <a:r>
              <a:rPr lang="en-GB" dirty="0" smtClean="0">
                <a:hlinkClick r:id="rId3"/>
              </a:rPr>
              <a:t>walsallccg.nhs.uk/stay-well-walsall/nhs-services</a:t>
            </a:r>
            <a:endParaRPr lang="en-GB" dirty="0" smtClean="0"/>
          </a:p>
          <a:p>
            <a:endParaRPr lang="en-GB" dirty="0"/>
          </a:p>
          <a:p>
            <a:endParaRPr lang="en-GB" dirty="0"/>
          </a:p>
        </p:txBody>
      </p:sp>
      <p:sp>
        <p:nvSpPr>
          <p:cNvPr id="4" name="Rectangle 3"/>
          <p:cNvSpPr/>
          <p:nvPr/>
        </p:nvSpPr>
        <p:spPr>
          <a:xfrm>
            <a:off x="611560" y="1916832"/>
            <a:ext cx="4572000" cy="1200329"/>
          </a:xfrm>
          <a:prstGeom prst="rect">
            <a:avLst/>
          </a:prstGeom>
        </p:spPr>
        <p:txBody>
          <a:bodyPr>
            <a:spAutoFit/>
          </a:bodyPr>
          <a:lstStyle/>
          <a:p>
            <a:r>
              <a:rPr lang="en-GB" b="1" dirty="0"/>
              <a:t>Too ill to go to school? </a:t>
            </a:r>
          </a:p>
          <a:p>
            <a:r>
              <a:rPr lang="en-GB" dirty="0">
                <a:hlinkClick r:id="rId4"/>
              </a:rPr>
              <a:t>https://www.nhs.uk/live-well/healthy-body/is-my-child-too-ill-for-school</a:t>
            </a:r>
            <a:r>
              <a:rPr lang="en-GB" dirty="0" smtClean="0">
                <a:hlinkClick r:id="rId4"/>
              </a:rPr>
              <a:t>/</a:t>
            </a:r>
            <a:r>
              <a:rPr lang="en-GB" dirty="0" smtClean="0"/>
              <a:t>.</a:t>
            </a:r>
          </a:p>
          <a:p>
            <a:endParaRPr lang="en-GB" dirty="0"/>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4293096"/>
            <a:ext cx="1262063"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7105" y="2401515"/>
            <a:ext cx="24447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776411"/>
            <a:ext cx="20669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1670050"/>
            <a:ext cx="89693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0" y="4293096"/>
            <a:ext cx="3960440" cy="923330"/>
          </a:xfrm>
          <a:prstGeom prst="rect">
            <a:avLst/>
          </a:prstGeom>
          <a:noFill/>
        </p:spPr>
        <p:txBody>
          <a:bodyPr wrap="square" rtlCol="0">
            <a:spAutoFit/>
          </a:bodyPr>
          <a:lstStyle/>
          <a:p>
            <a:r>
              <a:rPr lang="en-GB" b="1" dirty="0" smtClean="0"/>
              <a:t>Visit our website</a:t>
            </a:r>
            <a:r>
              <a:rPr lang="en-GB" dirty="0" smtClean="0"/>
              <a:t>:</a:t>
            </a:r>
          </a:p>
          <a:p>
            <a:r>
              <a:rPr lang="en-GB" dirty="0" smtClean="0">
                <a:hlinkClick r:id="rId9"/>
              </a:rPr>
              <a:t>www.healthforkids.co.uk</a:t>
            </a:r>
            <a:endParaRPr lang="en-GB" dirty="0" smtClean="0"/>
          </a:p>
          <a:p>
            <a:endParaRPr lang="en-GB" dirty="0"/>
          </a:p>
        </p:txBody>
      </p:sp>
      <p:sp>
        <p:nvSpPr>
          <p:cNvPr id="9" name="Rectangle 8"/>
          <p:cNvSpPr/>
          <p:nvPr/>
        </p:nvSpPr>
        <p:spPr>
          <a:xfrm>
            <a:off x="4716016" y="3429000"/>
            <a:ext cx="3888432" cy="2031325"/>
          </a:xfrm>
          <a:prstGeom prst="rect">
            <a:avLst/>
          </a:prstGeom>
        </p:spPr>
        <p:txBody>
          <a:bodyPr wrap="square">
            <a:spAutoFit/>
          </a:bodyPr>
          <a:lstStyle/>
          <a:p>
            <a:r>
              <a:rPr lang="en-GB" b="1" dirty="0" smtClean="0"/>
              <a:t>School Nurse Single </a:t>
            </a:r>
            <a:r>
              <a:rPr lang="en-GB" b="1" dirty="0"/>
              <a:t>Point of Access </a:t>
            </a:r>
          </a:p>
          <a:p>
            <a:endParaRPr lang="en-GB" dirty="0"/>
          </a:p>
          <a:p>
            <a:r>
              <a:rPr lang="en-GB" dirty="0" smtClean="0"/>
              <a:t>Monday </a:t>
            </a:r>
            <a:r>
              <a:rPr lang="en-GB" dirty="0"/>
              <a:t>to Friday </a:t>
            </a:r>
            <a:r>
              <a:rPr lang="en-GB" dirty="0" smtClean="0"/>
              <a:t>9am-5pm</a:t>
            </a:r>
          </a:p>
          <a:p>
            <a:endParaRPr lang="en-GB" dirty="0"/>
          </a:p>
          <a:p>
            <a:pPr marL="285750" indent="-285750">
              <a:buFont typeface="Arial" panose="020B0604020202020204" pitchFamily="34" charset="0"/>
              <a:buChar char="•"/>
            </a:pPr>
            <a:r>
              <a:rPr lang="en-GB" dirty="0" smtClean="0"/>
              <a:t>Call</a:t>
            </a:r>
            <a:r>
              <a:rPr lang="en-GB" dirty="0"/>
              <a:t>: 01922 423349</a:t>
            </a:r>
          </a:p>
          <a:p>
            <a:pPr marL="285750" indent="-285750">
              <a:buFont typeface="Arial" panose="020B0604020202020204" pitchFamily="34" charset="0"/>
              <a:buChar char="•"/>
            </a:pPr>
            <a:r>
              <a:rPr lang="en-GB" dirty="0" smtClean="0"/>
              <a:t>Text</a:t>
            </a:r>
            <a:r>
              <a:rPr lang="en-GB" dirty="0"/>
              <a:t>: 07520 634 909</a:t>
            </a:r>
          </a:p>
        </p:txBody>
      </p:sp>
    </p:spTree>
    <p:extLst>
      <p:ext uri="{BB962C8B-B14F-4D97-AF65-F5344CB8AC3E}">
        <p14:creationId xmlns:p14="http://schemas.microsoft.com/office/powerpoint/2010/main" val="428274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451793"/>
            <a:ext cx="7847013"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63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to the School Nursing Service</a:t>
            </a:r>
            <a:endParaRPr lang="en-GB" dirty="0"/>
          </a:p>
        </p:txBody>
      </p:sp>
      <p:sp>
        <p:nvSpPr>
          <p:cNvPr id="3" name="Text Placeholder 2"/>
          <p:cNvSpPr>
            <a:spLocks noGrp="1"/>
          </p:cNvSpPr>
          <p:nvPr>
            <p:ph type="body" sz="quarter" idx="10"/>
          </p:nvPr>
        </p:nvSpPr>
        <p:spPr/>
        <p:txBody>
          <a:bodyPr/>
          <a:lstStyle/>
          <a:p>
            <a:pPr marL="457200" indent="-457200" algn="just"/>
            <a:r>
              <a:rPr lang="en-GB" sz="1600" dirty="0"/>
              <a:t>School Nurses are qualified nurses who </a:t>
            </a:r>
            <a:endParaRPr lang="en-GB" sz="1600" dirty="0" smtClean="0"/>
          </a:p>
          <a:p>
            <a:pPr marL="457200" indent="-457200" algn="just"/>
            <a:r>
              <a:rPr lang="en-GB" sz="1600" dirty="0" smtClean="0"/>
              <a:t>have </a:t>
            </a:r>
            <a:r>
              <a:rPr lang="en-GB" sz="1600" dirty="0"/>
              <a:t>additional training in child </a:t>
            </a:r>
            <a:r>
              <a:rPr lang="en-GB" sz="1600" dirty="0" smtClean="0"/>
              <a:t>health </a:t>
            </a:r>
            <a:r>
              <a:rPr lang="en-GB" sz="1600" dirty="0"/>
              <a:t>and </a:t>
            </a:r>
            <a:endParaRPr lang="en-GB" sz="1600" dirty="0" smtClean="0"/>
          </a:p>
          <a:p>
            <a:pPr marL="457200" indent="-457200" algn="just"/>
            <a:r>
              <a:rPr lang="en-GB" sz="1600" dirty="0" smtClean="0"/>
              <a:t>wellbeing</a:t>
            </a:r>
            <a:r>
              <a:rPr lang="en-GB" sz="1600" dirty="0"/>
              <a:t>.</a:t>
            </a:r>
          </a:p>
          <a:p>
            <a:pPr marL="457200" indent="-457200" algn="just"/>
            <a:endParaRPr lang="en-GB" sz="1600" dirty="0"/>
          </a:p>
          <a:p>
            <a:pPr marL="457200" indent="-457200" algn="just"/>
            <a:r>
              <a:rPr lang="en-GB" sz="1600" dirty="0"/>
              <a:t>They work in a team with staff nurses, </a:t>
            </a:r>
            <a:endParaRPr lang="en-GB" sz="1600" dirty="0" smtClean="0"/>
          </a:p>
          <a:p>
            <a:pPr marL="457200" indent="-457200" algn="just"/>
            <a:r>
              <a:rPr lang="en-GB" sz="1600" dirty="0" smtClean="0"/>
              <a:t>nursery </a:t>
            </a:r>
            <a:r>
              <a:rPr lang="en-GB" sz="1600" dirty="0"/>
              <a:t>nurses, support </a:t>
            </a:r>
            <a:r>
              <a:rPr lang="en-GB" sz="1600" dirty="0" smtClean="0"/>
              <a:t>workers and </a:t>
            </a:r>
          </a:p>
          <a:p>
            <a:pPr marL="457200" indent="-457200" algn="just"/>
            <a:r>
              <a:rPr lang="en-GB" sz="1600" dirty="0" smtClean="0"/>
              <a:t>administrative </a:t>
            </a:r>
            <a:r>
              <a:rPr lang="en-GB" sz="1600" dirty="0"/>
              <a:t>staff</a:t>
            </a:r>
          </a:p>
          <a:p>
            <a:pPr marL="457200" indent="-457200" algn="just"/>
            <a:endParaRPr lang="en-GB" sz="1600" dirty="0"/>
          </a:p>
          <a:p>
            <a:pPr marL="457200" indent="-457200" algn="just"/>
            <a:r>
              <a:rPr lang="en-GB" sz="1600" dirty="0"/>
              <a:t>The School Nursing Team support children and young people </a:t>
            </a:r>
            <a:r>
              <a:rPr lang="en-GB" sz="1600" dirty="0" smtClean="0"/>
              <a:t>from reception</a:t>
            </a:r>
          </a:p>
          <a:p>
            <a:pPr marL="457200" indent="-457200" algn="just"/>
            <a:r>
              <a:rPr lang="en-GB" sz="1600" dirty="0" smtClean="0"/>
              <a:t>age </a:t>
            </a:r>
            <a:r>
              <a:rPr lang="en-GB" sz="1600" dirty="0"/>
              <a:t>up until their 19</a:t>
            </a:r>
            <a:r>
              <a:rPr lang="en-GB" sz="1600" baseline="30000" dirty="0"/>
              <a:t>th</a:t>
            </a:r>
            <a:r>
              <a:rPr lang="en-GB" sz="1600" dirty="0"/>
              <a:t> birthday. Young people who </a:t>
            </a:r>
            <a:r>
              <a:rPr lang="en-GB" sz="1600" dirty="0" smtClean="0"/>
              <a:t>have disabilities </a:t>
            </a:r>
            <a:r>
              <a:rPr lang="en-GB" sz="1600" dirty="0"/>
              <a:t>or </a:t>
            </a:r>
            <a:r>
              <a:rPr lang="en-GB" sz="1600" dirty="0" smtClean="0"/>
              <a:t>additional</a:t>
            </a:r>
          </a:p>
          <a:p>
            <a:pPr marL="457200" indent="-457200" algn="just"/>
            <a:r>
              <a:rPr lang="en-GB" sz="1600" dirty="0" smtClean="0"/>
              <a:t>needs </a:t>
            </a:r>
            <a:r>
              <a:rPr lang="en-GB" sz="1600" dirty="0"/>
              <a:t>can access support until they are </a:t>
            </a:r>
            <a:r>
              <a:rPr lang="en-GB" sz="1600" dirty="0" smtClean="0"/>
              <a:t>25 years </a:t>
            </a:r>
            <a:r>
              <a:rPr lang="en-GB" sz="1600" dirty="0"/>
              <a:t>old.</a:t>
            </a:r>
          </a:p>
          <a:p>
            <a:pPr marL="457200" indent="-457200"/>
            <a:endParaRPr lang="en-GB" sz="1600" dirty="0"/>
          </a:p>
          <a:p>
            <a:pPr marL="457200" indent="-457200"/>
            <a:r>
              <a:rPr lang="en-GB" sz="1600" dirty="0"/>
              <a:t>The team provide advice, support and help with a range of physical </a:t>
            </a:r>
            <a:r>
              <a:rPr lang="en-GB" sz="1600" dirty="0" smtClean="0"/>
              <a:t>and mental </a:t>
            </a:r>
            <a:r>
              <a:rPr lang="en-GB" sz="1600" dirty="0"/>
              <a:t>health </a:t>
            </a:r>
            <a:endParaRPr lang="en-GB" sz="1600" dirty="0" smtClean="0"/>
          </a:p>
          <a:p>
            <a:pPr marL="457200" indent="-457200"/>
            <a:r>
              <a:rPr lang="en-GB" sz="1600" dirty="0" smtClean="0"/>
              <a:t>problems </a:t>
            </a:r>
            <a:endParaRPr lang="en-GB" sz="1600" dirty="0"/>
          </a:p>
          <a:p>
            <a:pPr marL="457200" indent="-457200"/>
            <a:r>
              <a:rPr lang="en-GB" sz="1100" dirty="0"/>
              <a:t>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318293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77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5352070" cy="576064"/>
          </a:xfrm>
        </p:spPr>
        <p:txBody>
          <a:bodyPr/>
          <a:lstStyle/>
          <a:p>
            <a:r>
              <a:rPr lang="en-GB" dirty="0">
                <a:solidFill>
                  <a:schemeClr val="tx2"/>
                </a:solidFill>
              </a:rPr>
              <a:t>H</a:t>
            </a:r>
            <a:r>
              <a:rPr lang="en-GB" dirty="0" smtClean="0">
                <a:solidFill>
                  <a:schemeClr val="tx2"/>
                </a:solidFill>
              </a:rPr>
              <a:t>ow to access the School </a:t>
            </a:r>
            <a:r>
              <a:rPr lang="en-GB" dirty="0">
                <a:solidFill>
                  <a:schemeClr val="tx2"/>
                </a:solidFill>
              </a:rPr>
              <a:t>Nursing Service</a:t>
            </a:r>
          </a:p>
        </p:txBody>
      </p:sp>
      <p:sp>
        <p:nvSpPr>
          <p:cNvPr id="4" name="Content Placeholder 3"/>
          <p:cNvSpPr>
            <a:spLocks noGrp="1"/>
          </p:cNvSpPr>
          <p:nvPr>
            <p:ph type="body" sz="quarter" idx="10"/>
          </p:nvPr>
        </p:nvSpPr>
        <p:spPr>
          <a:xfrm>
            <a:off x="468313" y="1772816"/>
            <a:ext cx="5543847" cy="3970408"/>
          </a:xfrm>
        </p:spPr>
        <p:txBody>
          <a:bodyPr>
            <a:normAutofit fontScale="92500" lnSpcReduction="20000"/>
          </a:bodyPr>
          <a:lstStyle/>
          <a:p>
            <a:r>
              <a:rPr lang="en-GB" sz="2600" dirty="0" smtClean="0"/>
              <a:t>We operate a</a:t>
            </a:r>
            <a:r>
              <a:rPr lang="en-GB" sz="2600" dirty="0"/>
              <a:t> </a:t>
            </a:r>
            <a:r>
              <a:rPr lang="en-GB" sz="2600" b="1" dirty="0" smtClean="0"/>
              <a:t>Single </a:t>
            </a:r>
            <a:r>
              <a:rPr lang="en-GB" sz="2600" b="1" dirty="0"/>
              <a:t>Point of </a:t>
            </a:r>
            <a:r>
              <a:rPr lang="en-GB" sz="2600" b="1" dirty="0" smtClean="0"/>
              <a:t>Access </a:t>
            </a:r>
          </a:p>
          <a:p>
            <a:endParaRPr lang="en-GB" sz="2600" dirty="0"/>
          </a:p>
          <a:p>
            <a:r>
              <a:rPr lang="en-GB" sz="2600" dirty="0" smtClean="0"/>
              <a:t>We work Monday to Friday 9am-5pm</a:t>
            </a:r>
          </a:p>
          <a:p>
            <a:r>
              <a:rPr lang="en-GB" sz="2600" dirty="0" smtClean="0"/>
              <a:t>	Call: 01922 423349</a:t>
            </a:r>
          </a:p>
          <a:p>
            <a:r>
              <a:rPr lang="en-GB" sz="2600" dirty="0" smtClean="0"/>
              <a:t>	Text: 07520 634 909</a:t>
            </a:r>
          </a:p>
          <a:p>
            <a:pPr marL="285750" indent="-285750">
              <a:buFont typeface="Arial" panose="020B0604020202020204" pitchFamily="34" charset="0"/>
              <a:buChar char="•"/>
            </a:pPr>
            <a:endParaRPr lang="en-GB" sz="2600" dirty="0" smtClean="0"/>
          </a:p>
          <a:p>
            <a:r>
              <a:rPr lang="en-GB" sz="2600" dirty="0" smtClean="0"/>
              <a:t>We offer confidential advice and support. </a:t>
            </a:r>
          </a:p>
          <a:p>
            <a:endParaRPr lang="en-GB" sz="2600" dirty="0" smtClean="0"/>
          </a:p>
          <a:p>
            <a:r>
              <a:rPr lang="en-GB" sz="2600" dirty="0" smtClean="0"/>
              <a:t>Our text service allows parents/carers to contact us anonymously </a:t>
            </a:r>
          </a:p>
          <a:p>
            <a:endParaRPr lang="en-GB" sz="2600" dirty="0" smtClean="0"/>
          </a:p>
        </p:txBody>
      </p:sp>
      <p:sp>
        <p:nvSpPr>
          <p:cNvPr id="8" name="TextBox 7"/>
          <p:cNvSpPr txBox="1"/>
          <p:nvPr/>
        </p:nvSpPr>
        <p:spPr>
          <a:xfrm>
            <a:off x="6732240" y="1988840"/>
            <a:ext cx="184731" cy="369332"/>
          </a:xfrm>
          <a:prstGeom prst="rect">
            <a:avLst/>
          </a:prstGeom>
          <a:noFill/>
        </p:spPr>
        <p:txBody>
          <a:bodyPr wrap="none" rtlCol="0">
            <a:spAutoFit/>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789584"/>
            <a:ext cx="2900486" cy="3725077"/>
          </a:xfrm>
          <a:prstGeom prst="rect">
            <a:avLst/>
          </a:prstGeom>
        </p:spPr>
      </p:pic>
    </p:spTree>
    <p:extLst>
      <p:ext uri="{BB962C8B-B14F-4D97-AF65-F5344CB8AC3E}">
        <p14:creationId xmlns:p14="http://schemas.microsoft.com/office/powerpoint/2010/main" val="393950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Are you ready for your child to start full time school?</a:t>
            </a:r>
            <a:endParaRPr lang="en-GB" sz="2400" dirty="0"/>
          </a:p>
        </p:txBody>
      </p:sp>
      <p:sp>
        <p:nvSpPr>
          <p:cNvPr id="3" name="Rounded Rectangle 2"/>
          <p:cNvSpPr/>
          <p:nvPr/>
        </p:nvSpPr>
        <p:spPr>
          <a:xfrm>
            <a:off x="1907704" y="1772816"/>
            <a:ext cx="504056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Your child starting full time school can be a     time of mixed emotions for you and your </a:t>
            </a:r>
            <a:r>
              <a:rPr lang="en-GB" dirty="0" err="1" smtClean="0">
                <a:solidFill>
                  <a:schemeClr val="tx1"/>
                </a:solidFill>
              </a:rPr>
              <a:t>child</a:t>
            </a:r>
            <a:r>
              <a:rPr lang="en-GB" dirty="0" err="1" smtClean="0"/>
              <a:t>hild</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933450"/>
            <a:ext cx="13223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668489" y="3573016"/>
            <a:ext cx="1296144" cy="41009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Anxious</a:t>
            </a:r>
            <a:endParaRPr lang="en-GB" dirty="0">
              <a:solidFill>
                <a:schemeClr val="tx1"/>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489" y="5373216"/>
            <a:ext cx="13223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367" y="4795192"/>
            <a:ext cx="13223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326" y="4171735"/>
            <a:ext cx="13223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632" y="4817566"/>
            <a:ext cx="6032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19" y="4869160"/>
            <a:ext cx="6461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19" y="2832893"/>
            <a:ext cx="11890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7692" y="2832893"/>
            <a:ext cx="12795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3824073"/>
            <a:ext cx="118903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2123728" y="3845768"/>
            <a:ext cx="1368152" cy="9361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Will they cope being there all day?</a:t>
            </a:r>
            <a:endParaRPr lang="en-GB" sz="1200" dirty="0"/>
          </a:p>
        </p:txBody>
      </p:sp>
      <p:sp>
        <p:nvSpPr>
          <p:cNvPr id="5" name="Oval Callout 4"/>
          <p:cNvSpPr/>
          <p:nvPr/>
        </p:nvSpPr>
        <p:spPr>
          <a:xfrm>
            <a:off x="1805112" y="5157192"/>
            <a:ext cx="1656184" cy="7920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Will they miss me and get upset?</a:t>
            </a:r>
            <a:endParaRPr lang="en-GB" sz="1200" dirty="0"/>
          </a:p>
        </p:txBody>
      </p:sp>
      <p:sp>
        <p:nvSpPr>
          <p:cNvPr id="6" name="Oval Callout 5"/>
          <p:cNvSpPr/>
          <p:nvPr/>
        </p:nvSpPr>
        <p:spPr>
          <a:xfrm flipH="1">
            <a:off x="5346030" y="2793961"/>
            <a:ext cx="1080120" cy="8803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 will miss my parents/carers</a:t>
            </a:r>
            <a:endParaRPr lang="en-GB" sz="1200" dirty="0"/>
          </a:p>
        </p:txBody>
      </p:sp>
      <p:pic>
        <p:nvPicPr>
          <p:cNvPr id="308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2360" y="4803897"/>
            <a:ext cx="5064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90110" y="4889622"/>
            <a:ext cx="5794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flipH="1">
            <a:off x="7229087" y="2825309"/>
            <a:ext cx="1440160" cy="8106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Will the teacher be nice to me?</a:t>
            </a:r>
            <a:endParaRPr lang="en-GB" sz="1200" dirty="0"/>
          </a:p>
        </p:txBody>
      </p:sp>
      <p:sp>
        <p:nvSpPr>
          <p:cNvPr id="9" name="Oval Callout 8"/>
          <p:cNvSpPr/>
          <p:nvPr/>
        </p:nvSpPr>
        <p:spPr>
          <a:xfrm flipH="1">
            <a:off x="7060827" y="3833684"/>
            <a:ext cx="1257946" cy="7637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What will I have for lunch?</a:t>
            </a:r>
            <a:endParaRPr lang="en-GB" sz="1200" dirty="0"/>
          </a:p>
        </p:txBody>
      </p:sp>
      <p:sp>
        <p:nvSpPr>
          <p:cNvPr id="10" name="Oval Callout 9"/>
          <p:cNvSpPr/>
          <p:nvPr/>
        </p:nvSpPr>
        <p:spPr>
          <a:xfrm flipH="1">
            <a:off x="5292080" y="3969982"/>
            <a:ext cx="1509588" cy="7437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Will I see my nursery friends</a:t>
            </a:r>
            <a:endParaRPr lang="en-GB" sz="1200" dirty="0"/>
          </a:p>
        </p:txBody>
      </p:sp>
      <p:sp>
        <p:nvSpPr>
          <p:cNvPr id="11" name="Oval Callout 10"/>
          <p:cNvSpPr/>
          <p:nvPr/>
        </p:nvSpPr>
        <p:spPr>
          <a:xfrm flipH="1">
            <a:off x="5243140" y="4964928"/>
            <a:ext cx="1285900" cy="7701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I’m excited to stay all day</a:t>
            </a:r>
            <a:endParaRPr lang="en-GB" sz="1200" dirty="0"/>
          </a:p>
        </p:txBody>
      </p:sp>
      <p:sp>
        <p:nvSpPr>
          <p:cNvPr id="12" name="Oval Callout 11"/>
          <p:cNvSpPr/>
          <p:nvPr/>
        </p:nvSpPr>
        <p:spPr>
          <a:xfrm flipH="1">
            <a:off x="6711897" y="4853433"/>
            <a:ext cx="1038300" cy="6531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I’m a big kid now</a:t>
            </a:r>
            <a:endParaRPr lang="en-GB" sz="1200" dirty="0"/>
          </a:p>
        </p:txBody>
      </p:sp>
    </p:spTree>
    <p:extLst>
      <p:ext uri="{BB962C8B-B14F-4D97-AF65-F5344CB8AC3E}">
        <p14:creationId xmlns:p14="http://schemas.microsoft.com/office/powerpoint/2010/main" val="4546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1"/>
                                        </p:tgtEl>
                                        <p:attrNameLst>
                                          <p:attrName>style.visibility</p:attrName>
                                        </p:attrNameLst>
                                      </p:cBhvr>
                                      <p:to>
                                        <p:strVal val="visible"/>
                                      </p:to>
                                    </p:set>
                                    <p:anim calcmode="lin" valueType="num">
                                      <p:cBhvr additive="base">
                                        <p:cTn id="13" dur="500" fill="hold"/>
                                        <p:tgtEl>
                                          <p:spTgt spid="3081"/>
                                        </p:tgtEl>
                                        <p:attrNameLst>
                                          <p:attrName>ppt_x</p:attrName>
                                        </p:attrNameLst>
                                      </p:cBhvr>
                                      <p:tavLst>
                                        <p:tav tm="0">
                                          <p:val>
                                            <p:strVal val="#ppt_x"/>
                                          </p:val>
                                        </p:tav>
                                        <p:tav tm="100000">
                                          <p:val>
                                            <p:strVal val="#ppt_x"/>
                                          </p:val>
                                        </p:tav>
                                      </p:tavLst>
                                    </p:anim>
                                    <p:anim calcmode="lin" valueType="num">
                                      <p:cBhvr additive="base">
                                        <p:cTn id="14"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3"/>
                                        </p:tgtEl>
                                        <p:attrNameLst>
                                          <p:attrName>style.visibility</p:attrName>
                                        </p:attrNameLst>
                                      </p:cBhvr>
                                      <p:to>
                                        <p:strVal val="visible"/>
                                      </p:to>
                                    </p:set>
                                    <p:anim calcmode="lin" valueType="num">
                                      <p:cBhvr additive="base">
                                        <p:cTn id="19" dur="500" fill="hold"/>
                                        <p:tgtEl>
                                          <p:spTgt spid="3083"/>
                                        </p:tgtEl>
                                        <p:attrNameLst>
                                          <p:attrName>ppt_x</p:attrName>
                                        </p:attrNameLst>
                                      </p:cBhvr>
                                      <p:tavLst>
                                        <p:tav tm="0">
                                          <p:val>
                                            <p:strVal val="#ppt_x"/>
                                          </p:val>
                                        </p:tav>
                                        <p:tav tm="100000">
                                          <p:val>
                                            <p:strVal val="#ppt_x"/>
                                          </p:val>
                                        </p:tav>
                                      </p:tavLst>
                                    </p:anim>
                                    <p:anim calcmode="lin" valueType="num">
                                      <p:cBhvr additive="base">
                                        <p:cTn id="20"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 Act – DO cycle</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00808"/>
            <a:ext cx="395605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71600" y="4289400"/>
            <a:ext cx="3024336"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REMEMBER</a:t>
            </a:r>
          </a:p>
          <a:p>
            <a:pPr algn="ctr"/>
            <a:endParaRPr lang="en-GB" sz="1400" dirty="0"/>
          </a:p>
          <a:p>
            <a:pPr algn="ctr"/>
            <a:r>
              <a:rPr lang="en-GB" sz="1400" dirty="0" smtClean="0"/>
              <a:t>Children are like sponges and will pick up on and copy emotions and behaviours of others</a:t>
            </a:r>
            <a:endParaRPr lang="en-GB" sz="1400" dirty="0"/>
          </a:p>
        </p:txBody>
      </p:sp>
      <p:sp>
        <p:nvSpPr>
          <p:cNvPr id="3" name="TextBox 2"/>
          <p:cNvSpPr txBox="1"/>
          <p:nvPr/>
        </p:nvSpPr>
        <p:spPr>
          <a:xfrm>
            <a:off x="539552" y="2060848"/>
            <a:ext cx="4392488" cy="1800200"/>
          </a:xfrm>
          <a:prstGeom prst="rect">
            <a:avLst/>
          </a:prstGeom>
          <a:noFill/>
        </p:spPr>
        <p:txBody>
          <a:bodyPr wrap="square" rtlCol="0">
            <a:spAutoFit/>
          </a:bodyPr>
          <a:lstStyle/>
          <a:p>
            <a:r>
              <a:rPr lang="en-GB" dirty="0" smtClean="0"/>
              <a:t>The think, act, do cycle shows us how what we think will affect how we feel, which affects what we do (our behaviours). </a:t>
            </a:r>
          </a:p>
          <a:p>
            <a:r>
              <a:rPr lang="en-GB" dirty="0" smtClean="0"/>
              <a:t>Our behaviour will then affect how we think and the cycle will continue.</a:t>
            </a:r>
            <a:endParaRPr lang="en-GB" dirty="0"/>
          </a:p>
        </p:txBody>
      </p:sp>
    </p:spTree>
    <p:extLst>
      <p:ext uri="{BB962C8B-B14F-4D97-AF65-F5344CB8AC3E}">
        <p14:creationId xmlns:p14="http://schemas.microsoft.com/office/powerpoint/2010/main" val="1845469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for parents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13176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559" y="1925092"/>
            <a:ext cx="12985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916832"/>
            <a:ext cx="1298575" cy="13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62260" y="3473426"/>
            <a:ext cx="1728192" cy="2289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HEALTH</a:t>
            </a:r>
          </a:p>
          <a:p>
            <a:pPr algn="ctr"/>
            <a:endParaRPr lang="en-GB" sz="1400" dirty="0" smtClean="0"/>
          </a:p>
          <a:p>
            <a:pPr algn="ctr"/>
            <a:endParaRPr lang="en-GB" sz="1400" dirty="0"/>
          </a:p>
          <a:p>
            <a:pPr algn="ctr"/>
            <a:r>
              <a:rPr lang="en-GB" sz="1400" dirty="0" smtClean="0"/>
              <a:t>Healthy </a:t>
            </a:r>
            <a:r>
              <a:rPr lang="en-GB" sz="1400" dirty="0"/>
              <a:t>diet.</a:t>
            </a:r>
          </a:p>
          <a:p>
            <a:pPr algn="ctr"/>
            <a:r>
              <a:rPr lang="en-GB" sz="1400" dirty="0"/>
              <a:t>Enough sleep.</a:t>
            </a:r>
          </a:p>
          <a:p>
            <a:pPr algn="ctr"/>
            <a:r>
              <a:rPr lang="en-GB" sz="1400" dirty="0"/>
              <a:t>Exercise.</a:t>
            </a:r>
          </a:p>
          <a:p>
            <a:pPr algn="ctr"/>
            <a:r>
              <a:rPr lang="en-GB" sz="1400" dirty="0"/>
              <a:t>Prepare &amp; plan.</a:t>
            </a:r>
          </a:p>
          <a:p>
            <a:pPr algn="ctr"/>
            <a:r>
              <a:rPr lang="en-GB" sz="1400" dirty="0"/>
              <a:t>Emotional health</a:t>
            </a:r>
          </a:p>
        </p:txBody>
      </p:sp>
      <p:sp>
        <p:nvSpPr>
          <p:cNvPr id="5" name="Rounded Rectangle 4"/>
          <p:cNvSpPr/>
          <p:nvPr/>
        </p:nvSpPr>
        <p:spPr>
          <a:xfrm>
            <a:off x="2345482" y="3473426"/>
            <a:ext cx="1728192" cy="2289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CALM</a:t>
            </a:r>
          </a:p>
          <a:p>
            <a:pPr algn="ctr"/>
            <a:endParaRPr lang="en-GB" dirty="0" smtClean="0"/>
          </a:p>
          <a:p>
            <a:pPr algn="ctr"/>
            <a:endParaRPr lang="en-GB" dirty="0"/>
          </a:p>
          <a:p>
            <a:pPr algn="ctr"/>
            <a:r>
              <a:rPr lang="en-GB" sz="1400" dirty="0"/>
              <a:t>Try to stay calm when your child is feeling distressed or over excited.</a:t>
            </a:r>
          </a:p>
          <a:p>
            <a:pPr algn="ctr"/>
            <a:endParaRPr lang="en-GB" dirty="0"/>
          </a:p>
        </p:txBody>
      </p:sp>
      <p:sp>
        <p:nvSpPr>
          <p:cNvPr id="7" name="Rounded Rectangle 6"/>
          <p:cNvSpPr/>
          <p:nvPr/>
        </p:nvSpPr>
        <p:spPr>
          <a:xfrm>
            <a:off x="4465202" y="3470250"/>
            <a:ext cx="1762982" cy="2292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sz="1600" b="1" dirty="0" smtClean="0"/>
              <a:t>ANCHOR</a:t>
            </a:r>
          </a:p>
          <a:p>
            <a:pPr algn="ctr"/>
            <a:endParaRPr lang="en-GB" dirty="0"/>
          </a:p>
          <a:p>
            <a:pPr algn="ctr"/>
            <a:r>
              <a:rPr lang="en-GB" sz="1400" dirty="0" smtClean="0"/>
              <a:t>In </a:t>
            </a:r>
            <a:r>
              <a:rPr lang="en-GB" sz="1400" dirty="0"/>
              <a:t>times of change remember you provide them stability and routine</a:t>
            </a:r>
          </a:p>
          <a:p>
            <a:pPr algn="ctr"/>
            <a:endParaRPr lang="en-GB" dirty="0"/>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925092"/>
            <a:ext cx="1296144" cy="128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6660232" y="3470250"/>
            <a:ext cx="1728192" cy="2292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BE PREPARED</a:t>
            </a:r>
          </a:p>
          <a:p>
            <a:pPr algn="ctr"/>
            <a:endParaRPr lang="en-GB" sz="1400" dirty="0"/>
          </a:p>
          <a:p>
            <a:pPr algn="ctr"/>
            <a:r>
              <a:rPr lang="en-GB" sz="1400" dirty="0"/>
              <a:t>Prepare yourself and your child as much as you can before school starts.</a:t>
            </a:r>
          </a:p>
          <a:p>
            <a:pPr algn="ctr"/>
            <a:endParaRPr lang="en-GB" dirty="0"/>
          </a:p>
        </p:txBody>
      </p:sp>
    </p:spTree>
    <p:extLst>
      <p:ext uri="{BB962C8B-B14F-4D97-AF65-F5344CB8AC3E}">
        <p14:creationId xmlns:p14="http://schemas.microsoft.com/office/powerpoint/2010/main" val="186474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tips for parents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452" y="1775552"/>
            <a:ext cx="1335087"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774898"/>
            <a:ext cx="13112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40" y="1747911"/>
            <a:ext cx="147478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01625" y="3225204"/>
            <a:ext cx="1944216" cy="2229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INDEPENDENCE</a:t>
            </a:r>
          </a:p>
          <a:p>
            <a:pPr algn="ctr"/>
            <a:endParaRPr lang="en-GB" sz="1400" dirty="0"/>
          </a:p>
          <a:p>
            <a:pPr algn="ctr"/>
            <a:r>
              <a:rPr lang="en-GB" sz="1400" dirty="0" smtClean="0"/>
              <a:t>Increase </a:t>
            </a:r>
            <a:r>
              <a:rPr lang="en-GB" sz="1400" dirty="0"/>
              <a:t>responsibilities</a:t>
            </a:r>
            <a:r>
              <a:rPr lang="en-GB" sz="1400" dirty="0" smtClean="0"/>
              <a:t>.</a:t>
            </a:r>
          </a:p>
          <a:p>
            <a:pPr algn="ctr"/>
            <a:endParaRPr lang="en-GB" sz="1400" dirty="0"/>
          </a:p>
          <a:p>
            <a:pPr algn="ctr"/>
            <a:r>
              <a:rPr lang="en-GB" sz="1400" dirty="0"/>
              <a:t>Notice and </a:t>
            </a:r>
            <a:r>
              <a:rPr lang="en-GB" sz="1400" dirty="0" smtClean="0"/>
              <a:t>praise independence</a:t>
            </a:r>
            <a:endParaRPr lang="en-GB" sz="1400" dirty="0"/>
          </a:p>
        </p:txBody>
      </p:sp>
      <p:sp>
        <p:nvSpPr>
          <p:cNvPr id="5" name="Rounded Rectangle 4"/>
          <p:cNvSpPr/>
          <p:nvPr/>
        </p:nvSpPr>
        <p:spPr>
          <a:xfrm>
            <a:off x="2483768" y="3254390"/>
            <a:ext cx="1944216" cy="2199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SELF </a:t>
            </a:r>
            <a:r>
              <a:rPr lang="en-GB" sz="1400" b="1" dirty="0"/>
              <a:t>CARE</a:t>
            </a:r>
          </a:p>
          <a:p>
            <a:pPr algn="ctr"/>
            <a:endParaRPr lang="en-GB" dirty="0" smtClean="0"/>
          </a:p>
          <a:p>
            <a:pPr algn="ctr"/>
            <a:r>
              <a:rPr lang="en-GB" sz="1400" dirty="0" smtClean="0"/>
              <a:t>Eat </a:t>
            </a:r>
            <a:r>
              <a:rPr lang="en-GB" sz="1400" dirty="0"/>
              <a:t>well.</a:t>
            </a:r>
          </a:p>
          <a:p>
            <a:pPr algn="ctr"/>
            <a:r>
              <a:rPr lang="en-GB" sz="1400" dirty="0"/>
              <a:t>Exercise.</a:t>
            </a:r>
          </a:p>
          <a:p>
            <a:pPr algn="ctr"/>
            <a:r>
              <a:rPr lang="en-GB" sz="1400" dirty="0"/>
              <a:t>Relax.</a:t>
            </a:r>
          </a:p>
          <a:p>
            <a:pPr algn="ctr"/>
            <a:r>
              <a:rPr lang="en-GB" sz="1400" dirty="0"/>
              <a:t>Seek support</a:t>
            </a:r>
          </a:p>
        </p:txBody>
      </p:sp>
      <p:sp>
        <p:nvSpPr>
          <p:cNvPr id="6" name="Rounded Rectangle 5"/>
          <p:cNvSpPr/>
          <p:nvPr/>
        </p:nvSpPr>
        <p:spPr>
          <a:xfrm>
            <a:off x="4788024" y="3225204"/>
            <a:ext cx="1944216" cy="2199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HAVE FUN</a:t>
            </a:r>
          </a:p>
          <a:p>
            <a:pPr algn="ctr"/>
            <a:endParaRPr lang="en-GB" dirty="0"/>
          </a:p>
          <a:p>
            <a:pPr algn="ctr"/>
            <a:r>
              <a:rPr lang="en-GB" sz="1400" dirty="0"/>
              <a:t>Provide lots of light relief and fun with your child.</a:t>
            </a:r>
          </a:p>
          <a:p>
            <a:pPr algn="ctr"/>
            <a:r>
              <a:rPr lang="en-GB" sz="1400" dirty="0"/>
              <a:t>Have fun with </a:t>
            </a:r>
            <a:r>
              <a:rPr lang="en-GB" sz="1400" dirty="0" smtClean="0"/>
              <a:t>them.</a:t>
            </a:r>
            <a:endParaRPr lang="en-GB" sz="1400" dirty="0"/>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1924776"/>
            <a:ext cx="13906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7020272" y="3239796"/>
            <a:ext cx="1944216" cy="2199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smtClean="0"/>
          </a:p>
          <a:p>
            <a:pPr algn="ctr"/>
            <a:r>
              <a:rPr lang="en-GB" sz="1400" b="1" dirty="0" smtClean="0"/>
              <a:t>COMMUNICATION</a:t>
            </a:r>
            <a:endParaRPr lang="en-GB" sz="1400" b="1" dirty="0"/>
          </a:p>
          <a:p>
            <a:pPr algn="ctr"/>
            <a:endParaRPr lang="en-GB" dirty="0" smtClean="0"/>
          </a:p>
          <a:p>
            <a:pPr algn="ctr"/>
            <a:r>
              <a:rPr lang="en-GB" sz="1400" dirty="0" smtClean="0"/>
              <a:t>Communicate </a:t>
            </a:r>
            <a:r>
              <a:rPr lang="en-GB" sz="1400" dirty="0"/>
              <a:t>with your child.</a:t>
            </a:r>
          </a:p>
          <a:p>
            <a:pPr algn="ctr"/>
            <a:r>
              <a:rPr lang="en-GB" sz="1400" dirty="0"/>
              <a:t>Nurture their communication skills</a:t>
            </a:r>
            <a:r>
              <a:rPr lang="en-GB" sz="1400" dirty="0" smtClean="0"/>
              <a:t>.</a:t>
            </a:r>
          </a:p>
          <a:p>
            <a:pPr algn="ctr"/>
            <a:r>
              <a:rPr lang="en-GB" sz="1400" dirty="0" smtClean="0"/>
              <a:t>Communicate with school</a:t>
            </a:r>
            <a:endParaRPr lang="en-GB" sz="1400" dirty="0"/>
          </a:p>
        </p:txBody>
      </p:sp>
    </p:spTree>
    <p:extLst>
      <p:ext uri="{BB962C8B-B14F-4D97-AF65-F5344CB8AC3E}">
        <p14:creationId xmlns:p14="http://schemas.microsoft.com/office/powerpoint/2010/main" val="101125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Life Skills that will </a:t>
            </a:r>
            <a:r>
              <a:rPr lang="en-GB" sz="2400"/>
              <a:t>help </a:t>
            </a:r>
            <a:r>
              <a:rPr lang="en-GB" sz="2400" smtClean="0"/>
              <a:t>your </a:t>
            </a:r>
            <a:r>
              <a:rPr lang="en-GB" sz="2400" dirty="0"/>
              <a:t>child in full time school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60228"/>
            <a:ext cx="4376737"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2060848"/>
            <a:ext cx="4572000" cy="3139321"/>
          </a:xfrm>
          <a:prstGeom prst="rect">
            <a:avLst/>
          </a:prstGeom>
        </p:spPr>
        <p:txBody>
          <a:bodyPr>
            <a:spAutoFit/>
          </a:bodyPr>
          <a:lstStyle/>
          <a:p>
            <a:pPr marL="285750" indent="-285750">
              <a:buFont typeface="Wingdings" panose="05000000000000000000" pitchFamily="2" charset="2"/>
              <a:buChar char="Ø"/>
            </a:pPr>
            <a:r>
              <a:rPr lang="en-GB" dirty="0" smtClean="0"/>
              <a:t>Toileting and hygiene </a:t>
            </a:r>
            <a:endParaRPr lang="en-GB" dirty="0"/>
          </a:p>
          <a:p>
            <a:endParaRPr lang="en-GB" dirty="0"/>
          </a:p>
          <a:p>
            <a:pPr marL="285750" indent="-285750">
              <a:buFont typeface="Wingdings" panose="05000000000000000000" pitchFamily="2" charset="2"/>
              <a:buChar char="Ø"/>
            </a:pPr>
            <a:r>
              <a:rPr lang="en-GB" dirty="0"/>
              <a:t>Meal time skills</a:t>
            </a:r>
          </a:p>
          <a:p>
            <a:endParaRPr lang="en-GB" dirty="0"/>
          </a:p>
          <a:p>
            <a:pPr marL="285750" indent="-285750">
              <a:buFont typeface="Wingdings" panose="05000000000000000000" pitchFamily="2" charset="2"/>
              <a:buChar char="Ø"/>
            </a:pPr>
            <a:r>
              <a:rPr lang="en-GB" dirty="0"/>
              <a:t>Dressing </a:t>
            </a:r>
          </a:p>
          <a:p>
            <a:endParaRPr lang="en-GB" dirty="0"/>
          </a:p>
          <a:p>
            <a:pPr marL="285750" indent="-285750">
              <a:buFont typeface="Wingdings" panose="05000000000000000000" pitchFamily="2" charset="2"/>
              <a:buChar char="Ø"/>
            </a:pPr>
            <a:r>
              <a:rPr lang="en-GB" dirty="0"/>
              <a:t>Making friends </a:t>
            </a:r>
          </a:p>
          <a:p>
            <a:endParaRPr lang="en-GB" dirty="0"/>
          </a:p>
          <a:p>
            <a:pPr marL="285750" indent="-285750">
              <a:buFont typeface="Wingdings" panose="05000000000000000000" pitchFamily="2" charset="2"/>
              <a:buChar char="Ø"/>
            </a:pPr>
            <a:r>
              <a:rPr lang="en-GB" dirty="0"/>
              <a:t>Listening and talking (conversation)</a:t>
            </a:r>
          </a:p>
          <a:p>
            <a:endParaRPr lang="en-GB" dirty="0"/>
          </a:p>
          <a:p>
            <a:pPr marL="285750" indent="-285750">
              <a:buFont typeface="Wingdings" panose="05000000000000000000" pitchFamily="2" charset="2"/>
              <a:buChar char="Ø"/>
            </a:pPr>
            <a:r>
              <a:rPr lang="en-GB" dirty="0"/>
              <a:t>Play and sharing </a:t>
            </a:r>
          </a:p>
        </p:txBody>
      </p:sp>
    </p:spTree>
    <p:extLst>
      <p:ext uri="{BB962C8B-B14F-4D97-AF65-F5344CB8AC3E}">
        <p14:creationId xmlns:p14="http://schemas.microsoft.com/office/powerpoint/2010/main" val="35856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Checklist</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92" y="2037928"/>
            <a:ext cx="13541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825" y="3284587"/>
            <a:ext cx="8540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58" y="4581128"/>
            <a:ext cx="9509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352" y="1916832"/>
            <a:ext cx="82057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405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14091</TotalTime>
  <Words>3091</Words>
  <Application>Microsoft Office PowerPoint</Application>
  <PresentationFormat>On-screen Show (4:3)</PresentationFormat>
  <Paragraphs>293</Paragraphs>
  <Slides>12</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Lucida Grande</vt:lpstr>
      <vt:lpstr>Wingdings</vt:lpstr>
      <vt:lpstr>6_Custom Design</vt:lpstr>
      <vt:lpstr>7_Custom Design</vt:lpstr>
      <vt:lpstr>Moving from Nursery to Reception </vt:lpstr>
      <vt:lpstr>Welcome to the School Nursing Service</vt:lpstr>
      <vt:lpstr>How to access the School Nursing Service</vt:lpstr>
      <vt:lpstr>Are you ready for your child to start full time school?</vt:lpstr>
      <vt:lpstr>Think – Act – DO cycle</vt:lpstr>
      <vt:lpstr>Top tips for parents</vt:lpstr>
      <vt:lpstr>Top tips for parents</vt:lpstr>
      <vt:lpstr>Life Skills that will help your child in full time school</vt:lpstr>
      <vt:lpstr>Health Checklist</vt:lpstr>
      <vt:lpstr>Positivity is Key</vt:lpstr>
      <vt:lpstr>Where to go for advice/support?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Foster David (RBK) Walsall Healthcare NHS Trust</dc:creator>
  <cp:lastModifiedBy>st-Dakin-M</cp:lastModifiedBy>
  <cp:revision>512</cp:revision>
  <cp:lastPrinted>2018-03-08T13:20:54Z</cp:lastPrinted>
  <dcterms:created xsi:type="dcterms:W3CDTF">2016-07-18T13:34:03Z</dcterms:created>
  <dcterms:modified xsi:type="dcterms:W3CDTF">2022-06-29T06:52:52Z</dcterms:modified>
</cp:coreProperties>
</file>